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6" r:id="rId3"/>
    <p:sldId id="271" r:id="rId4"/>
    <p:sldId id="287" r:id="rId5"/>
    <p:sldId id="281" r:id="rId6"/>
    <p:sldId id="289" r:id="rId7"/>
    <p:sldId id="288" r:id="rId8"/>
    <p:sldId id="283" r:id="rId9"/>
    <p:sldId id="270" r:id="rId10"/>
    <p:sldId id="304" r:id="rId11"/>
    <p:sldId id="284" r:id="rId12"/>
    <p:sldId id="285" r:id="rId13"/>
    <p:sldId id="293" r:id="rId14"/>
    <p:sldId id="279" r:id="rId15"/>
    <p:sldId id="296" r:id="rId16"/>
    <p:sldId id="294" r:id="rId17"/>
    <p:sldId id="295" r:id="rId18"/>
    <p:sldId id="302" r:id="rId19"/>
    <p:sldId id="297" r:id="rId20"/>
    <p:sldId id="298" r:id="rId21"/>
    <p:sldId id="303" r:id="rId22"/>
    <p:sldId id="299" r:id="rId23"/>
    <p:sldId id="300" r:id="rId24"/>
    <p:sldId id="292" r:id="rId25"/>
    <p:sldId id="305" r:id="rId26"/>
    <p:sldId id="306" r:id="rId27"/>
    <p:sldId id="277"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39" autoAdjust="0"/>
    <p:restoredTop sz="88277" autoAdjust="0"/>
  </p:normalViewPr>
  <p:slideViewPr>
    <p:cSldViewPr>
      <p:cViewPr>
        <p:scale>
          <a:sx n="70" d="100"/>
          <a:sy n="70" d="100"/>
        </p:scale>
        <p:origin x="-1152" y="-72"/>
      </p:cViewPr>
      <p:guideLst>
        <p:guide orient="horz" pos="2160"/>
        <p:guide pos="2880"/>
      </p:guideLst>
    </p:cSldViewPr>
  </p:slideViewPr>
  <p:outlineViewPr>
    <p:cViewPr>
      <p:scale>
        <a:sx n="33" d="100"/>
        <a:sy n="33" d="100"/>
      </p:scale>
      <p:origin x="0" y="105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Gr&#225;fico%20e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magonzal\Escritorio\9.-%20Drogas%20y%20Escuela\Drogas%20y%20Escuela%20VIII\3.-%20Operaciones\Tendencias\Tendencias%20Operaciones%20y%20graficos%20DyE%20VIII.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es-ES"/>
  <c:chart>
    <c:autoTitleDeleted val="1"/>
    <c:plotArea>
      <c:layout/>
      <c:barChart>
        <c:barDir val="col"/>
        <c:grouping val="clustered"/>
        <c:ser>
          <c:idx val="0"/>
          <c:order val="0"/>
          <c:tx>
            <c:strRef>
              <c:f>'[Gráfico en Microsoft PowerPoint]Hoja1'!$B$1</c:f>
              <c:strCache>
                <c:ptCount val="1"/>
                <c:pt idx="0">
                  <c:v>Columna1</c:v>
                </c:pt>
              </c:strCache>
            </c:strRef>
          </c:tx>
          <c:dLbls>
            <c:txPr>
              <a:bodyPr/>
              <a:lstStyle/>
              <a:p>
                <a:pPr>
                  <a:defRPr sz="2800"/>
                </a:pPr>
                <a:endParaRPr lang="es-ES"/>
              </a:p>
            </c:txPr>
            <c:dLblPos val="outEnd"/>
            <c:showVal val="1"/>
          </c:dLbls>
          <c:cat>
            <c:strRef>
              <c:f>'[Gráfico en Microsoft PowerPoint]Hoja1'!$A$2:$A$6</c:f>
              <c:strCache>
                <c:ptCount val="5"/>
                <c:pt idx="0">
                  <c:v>a lo largo de la vida</c:v>
                </c:pt>
                <c:pt idx="1">
                  <c:v>en el ultimo año</c:v>
                </c:pt>
                <c:pt idx="2">
                  <c:v>en el ultimo mes</c:v>
                </c:pt>
                <c:pt idx="3">
                  <c:v>consumo semanal</c:v>
                </c:pt>
                <c:pt idx="4">
                  <c:v>consumo diario</c:v>
                </c:pt>
              </c:strCache>
            </c:strRef>
          </c:cat>
          <c:val>
            <c:numRef>
              <c:f>'[Gráfico en Microsoft PowerPoint]Hoja1'!$B$2:$B$6</c:f>
              <c:numCache>
                <c:formatCode>General</c:formatCode>
                <c:ptCount val="5"/>
                <c:pt idx="0">
                  <c:v>35.4</c:v>
                </c:pt>
                <c:pt idx="1">
                  <c:v>29.3</c:v>
                </c:pt>
                <c:pt idx="2">
                  <c:v>19</c:v>
                </c:pt>
                <c:pt idx="3">
                  <c:v>7.9</c:v>
                </c:pt>
                <c:pt idx="4">
                  <c:v>3.6</c:v>
                </c:pt>
              </c:numCache>
            </c:numRef>
          </c:val>
        </c:ser>
        <c:dLbls>
          <c:showVal val="1"/>
        </c:dLbls>
        <c:axId val="60544128"/>
        <c:axId val="60545664"/>
      </c:barChart>
      <c:catAx>
        <c:axId val="60544128"/>
        <c:scaling>
          <c:orientation val="minMax"/>
        </c:scaling>
        <c:axPos val="b"/>
        <c:tickLblPos val="nextTo"/>
        <c:txPr>
          <a:bodyPr/>
          <a:lstStyle/>
          <a:p>
            <a:pPr>
              <a:defRPr sz="1400"/>
            </a:pPr>
            <a:endParaRPr lang="es-ES"/>
          </a:p>
        </c:txPr>
        <c:crossAx val="60545664"/>
        <c:crosses val="autoZero"/>
        <c:auto val="1"/>
        <c:lblAlgn val="ctr"/>
        <c:lblOffset val="100"/>
      </c:catAx>
      <c:valAx>
        <c:axId val="60545664"/>
        <c:scaling>
          <c:orientation val="minMax"/>
        </c:scaling>
        <c:axPos val="l"/>
        <c:numFmt formatCode="General" sourceLinked="1"/>
        <c:tickLblPos val="nextTo"/>
        <c:crossAx val="60544128"/>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ES"/>
  <c:chart>
    <c:autoTitleDeleted val="1"/>
    <c:plotArea>
      <c:layout/>
      <c:lineChart>
        <c:grouping val="standard"/>
        <c:ser>
          <c:idx val="0"/>
          <c:order val="0"/>
          <c:tx>
            <c:strRef>
              <c:f>'Cannabis 96-11'!$I$13</c:f>
              <c:strCache>
                <c:ptCount val="1"/>
                <c:pt idx="0">
                  <c:v>EN LA VIDA</c:v>
                </c:pt>
              </c:strCache>
            </c:strRef>
          </c:tx>
          <c:marker>
            <c:symbol val="none"/>
          </c:marker>
          <c:cat>
            <c:numRef>
              <c:f>'Cannabis 96-11'!$J$12:$M$12</c:f>
              <c:numCache>
                <c:formatCode>General</c:formatCode>
                <c:ptCount val="4"/>
                <c:pt idx="0">
                  <c:v>1996</c:v>
                </c:pt>
                <c:pt idx="1">
                  <c:v>2002</c:v>
                </c:pt>
                <c:pt idx="2">
                  <c:v>2006</c:v>
                </c:pt>
                <c:pt idx="3">
                  <c:v>2011</c:v>
                </c:pt>
              </c:numCache>
            </c:numRef>
          </c:cat>
          <c:val>
            <c:numRef>
              <c:f>'Cannabis 96-11'!$J$13:$M$13</c:f>
              <c:numCache>
                <c:formatCode>0.00%</c:formatCode>
                <c:ptCount val="4"/>
                <c:pt idx="0">
                  <c:v>0.35800000000000032</c:v>
                </c:pt>
                <c:pt idx="1">
                  <c:v>0.46700000000000008</c:v>
                </c:pt>
                <c:pt idx="2">
                  <c:v>0.44500000000000001</c:v>
                </c:pt>
                <c:pt idx="3">
                  <c:v>0.35300000000000031</c:v>
                </c:pt>
              </c:numCache>
            </c:numRef>
          </c:val>
        </c:ser>
        <c:ser>
          <c:idx val="1"/>
          <c:order val="1"/>
          <c:tx>
            <c:strRef>
              <c:f>'Cannabis 96-11'!$I$14</c:f>
              <c:strCache>
                <c:ptCount val="1"/>
                <c:pt idx="0">
                  <c:v>EN EL ULTIMO AÑO</c:v>
                </c:pt>
              </c:strCache>
            </c:strRef>
          </c:tx>
          <c:marker>
            <c:symbol val="none"/>
          </c:marker>
          <c:cat>
            <c:numRef>
              <c:f>'Cannabis 96-11'!$J$12:$M$12</c:f>
              <c:numCache>
                <c:formatCode>General</c:formatCode>
                <c:ptCount val="4"/>
                <c:pt idx="0">
                  <c:v>1996</c:v>
                </c:pt>
                <c:pt idx="1">
                  <c:v>2002</c:v>
                </c:pt>
                <c:pt idx="2">
                  <c:v>2006</c:v>
                </c:pt>
                <c:pt idx="3">
                  <c:v>2011</c:v>
                </c:pt>
              </c:numCache>
            </c:numRef>
          </c:cat>
          <c:val>
            <c:numRef>
              <c:f>'Cannabis 96-11'!$J$14:$M$14</c:f>
              <c:numCache>
                <c:formatCode>0.00%</c:formatCode>
                <c:ptCount val="4"/>
                <c:pt idx="0">
                  <c:v>0.29100000000000031</c:v>
                </c:pt>
                <c:pt idx="1">
                  <c:v>0.40100000000000002</c:v>
                </c:pt>
                <c:pt idx="2">
                  <c:v>0.35600000000000032</c:v>
                </c:pt>
                <c:pt idx="3">
                  <c:v>0.29200000000000031</c:v>
                </c:pt>
              </c:numCache>
            </c:numRef>
          </c:val>
        </c:ser>
        <c:ser>
          <c:idx val="2"/>
          <c:order val="2"/>
          <c:tx>
            <c:strRef>
              <c:f>'Cannabis 96-11'!$I$15</c:f>
              <c:strCache>
                <c:ptCount val="1"/>
                <c:pt idx="0">
                  <c:v>EN EL ULTIMO MES</c:v>
                </c:pt>
              </c:strCache>
            </c:strRef>
          </c:tx>
          <c:marker>
            <c:symbol val="none"/>
          </c:marker>
          <c:cat>
            <c:numRef>
              <c:f>'Cannabis 96-11'!$J$12:$M$12</c:f>
              <c:numCache>
                <c:formatCode>General</c:formatCode>
                <c:ptCount val="4"/>
                <c:pt idx="0">
                  <c:v>1996</c:v>
                </c:pt>
                <c:pt idx="1">
                  <c:v>2002</c:v>
                </c:pt>
                <c:pt idx="2">
                  <c:v>2006</c:v>
                </c:pt>
                <c:pt idx="3">
                  <c:v>2011</c:v>
                </c:pt>
              </c:numCache>
            </c:numRef>
          </c:cat>
          <c:val>
            <c:numRef>
              <c:f>'Cannabis 96-11'!$J$15:$M$15</c:f>
              <c:numCache>
                <c:formatCode>0.00%</c:formatCode>
                <c:ptCount val="4"/>
                <c:pt idx="0">
                  <c:v>0.191</c:v>
                </c:pt>
                <c:pt idx="1">
                  <c:v>0.21500000000000041</c:v>
                </c:pt>
                <c:pt idx="2">
                  <c:v>0.26</c:v>
                </c:pt>
                <c:pt idx="3">
                  <c:v>0.191</c:v>
                </c:pt>
              </c:numCache>
            </c:numRef>
          </c:val>
        </c:ser>
        <c:ser>
          <c:idx val="3"/>
          <c:order val="3"/>
          <c:tx>
            <c:strRef>
              <c:f>'Cannabis 96-11'!$I$16</c:f>
              <c:strCache>
                <c:ptCount val="1"/>
                <c:pt idx="0">
                  <c:v>Consumo Semanal</c:v>
                </c:pt>
              </c:strCache>
            </c:strRef>
          </c:tx>
          <c:marker>
            <c:symbol val="none"/>
          </c:marker>
          <c:cat>
            <c:numRef>
              <c:f>'Cannabis 96-11'!$J$12:$M$12</c:f>
              <c:numCache>
                <c:formatCode>General</c:formatCode>
                <c:ptCount val="4"/>
                <c:pt idx="0">
                  <c:v>1996</c:v>
                </c:pt>
                <c:pt idx="1">
                  <c:v>2002</c:v>
                </c:pt>
                <c:pt idx="2">
                  <c:v>2006</c:v>
                </c:pt>
                <c:pt idx="3">
                  <c:v>2011</c:v>
                </c:pt>
              </c:numCache>
            </c:numRef>
          </c:cat>
          <c:val>
            <c:numRef>
              <c:f>'Cannabis 96-11'!$J$16:$M$16</c:f>
              <c:numCache>
                <c:formatCode>0.00%</c:formatCode>
                <c:ptCount val="4"/>
                <c:pt idx="0" formatCode="0%">
                  <c:v>6.0000000000000032E-2</c:v>
                </c:pt>
                <c:pt idx="1">
                  <c:v>0.127</c:v>
                </c:pt>
                <c:pt idx="2">
                  <c:v>0.115</c:v>
                </c:pt>
                <c:pt idx="3">
                  <c:v>7.9000000000000514E-2</c:v>
                </c:pt>
              </c:numCache>
            </c:numRef>
          </c:val>
        </c:ser>
        <c:ser>
          <c:idx val="4"/>
          <c:order val="4"/>
          <c:tx>
            <c:strRef>
              <c:f>'Cannabis 96-11'!$I$17</c:f>
              <c:strCache>
                <c:ptCount val="1"/>
                <c:pt idx="0">
                  <c:v>Consumo Diario </c:v>
                </c:pt>
              </c:strCache>
            </c:strRef>
          </c:tx>
          <c:marker>
            <c:symbol val="none"/>
          </c:marker>
          <c:cat>
            <c:numRef>
              <c:f>'Cannabis 96-11'!$J$12:$M$12</c:f>
              <c:numCache>
                <c:formatCode>General</c:formatCode>
                <c:ptCount val="4"/>
                <c:pt idx="0">
                  <c:v>1996</c:v>
                </c:pt>
                <c:pt idx="1">
                  <c:v>2002</c:v>
                </c:pt>
                <c:pt idx="2">
                  <c:v>2006</c:v>
                </c:pt>
                <c:pt idx="3">
                  <c:v>2011</c:v>
                </c:pt>
              </c:numCache>
            </c:numRef>
          </c:cat>
          <c:val>
            <c:numRef>
              <c:f>'Cannabis 96-11'!$J$17:$M$17</c:f>
              <c:numCache>
                <c:formatCode>0.00%</c:formatCode>
                <c:ptCount val="4"/>
                <c:pt idx="0">
                  <c:v>2.1999999999999999E-2</c:v>
                </c:pt>
                <c:pt idx="1">
                  <c:v>4.3000000000000003E-2</c:v>
                </c:pt>
                <c:pt idx="2">
                  <c:v>5.6000000000000001E-2</c:v>
                </c:pt>
                <c:pt idx="3">
                  <c:v>3.5999999999999997E-2</c:v>
                </c:pt>
              </c:numCache>
            </c:numRef>
          </c:val>
        </c:ser>
        <c:dLbls/>
        <c:marker val="1"/>
        <c:axId val="60741120"/>
        <c:axId val="60742656"/>
      </c:lineChart>
      <c:catAx>
        <c:axId val="60741120"/>
        <c:scaling>
          <c:orientation val="minMax"/>
        </c:scaling>
        <c:axPos val="b"/>
        <c:numFmt formatCode="General" sourceLinked="1"/>
        <c:majorTickMark val="none"/>
        <c:tickLblPos val="nextTo"/>
        <c:crossAx val="60742656"/>
        <c:crosses val="autoZero"/>
        <c:auto val="1"/>
        <c:lblAlgn val="ctr"/>
        <c:lblOffset val="100"/>
      </c:catAx>
      <c:valAx>
        <c:axId val="60742656"/>
        <c:scaling>
          <c:orientation val="minMax"/>
        </c:scaling>
        <c:axPos val="l"/>
        <c:majorGridlines/>
        <c:title/>
        <c:numFmt formatCode="0.00%" sourceLinked="1"/>
        <c:majorTickMark val="none"/>
        <c:tickLblPos val="nextTo"/>
        <c:crossAx val="60741120"/>
        <c:crosses val="autoZero"/>
        <c:crossBetween val="between"/>
      </c:valAx>
      <c:dTable>
        <c:showHorzBorder val="1"/>
        <c:showVertBorder val="1"/>
        <c:showOutline val="1"/>
        <c:showKeys val="1"/>
        <c:txPr>
          <a:bodyPr/>
          <a:lstStyle/>
          <a:p>
            <a:pPr rtl="0">
              <a:defRPr sz="1600"/>
            </a:pPr>
            <a:endParaRPr lang="es-ES"/>
          </a:p>
        </c:txPr>
      </c:dTable>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ES"/>
  <c:style val="7"/>
  <c:chart>
    <c:title>
      <c:tx>
        <c:rich>
          <a:bodyPr/>
          <a:lstStyle/>
          <a:p>
            <a:pPr>
              <a:defRPr/>
            </a:pPr>
            <a:r>
              <a:rPr lang="en-US" dirty="0" smtClean="0"/>
              <a:t>Media</a:t>
            </a:r>
            <a:r>
              <a:rPr lang="en-US" baseline="0" dirty="0" smtClean="0"/>
              <a:t> global: 19,75</a:t>
            </a:r>
            <a:endParaRPr lang="en-US" dirty="0"/>
          </a:p>
        </c:rich>
      </c:tx>
    </c:title>
    <c:plotArea>
      <c:layout/>
      <c:lineChart>
        <c:grouping val="standard"/>
        <c:ser>
          <c:idx val="0"/>
          <c:order val="0"/>
          <c:tx>
            <c:strRef>
              <c:f>Hoja1!$B$1</c:f>
              <c:strCache>
                <c:ptCount val="1"/>
                <c:pt idx="0">
                  <c:v>Columna1</c:v>
                </c:pt>
              </c:strCache>
            </c:strRef>
          </c:tx>
          <c:marker>
            <c:symbol val="none"/>
          </c:marker>
          <c:dLbls>
            <c:dLblPos val="t"/>
            <c:showVal val="1"/>
          </c:dLbls>
          <c:cat>
            <c:strRef>
              <c:f>Hoja1!$A$2:$A$6</c:f>
              <c:strCache>
                <c:ptCount val="5"/>
                <c:pt idx="0">
                  <c:v>nunca</c:v>
                </c:pt>
                <c:pt idx="1">
                  <c:v>de 1 a 2 veces</c:v>
                </c:pt>
                <c:pt idx="2">
                  <c:v>de 3 a 9 veces</c:v>
                </c:pt>
                <c:pt idx="3">
                  <c:v>de 10 a 39 veces</c:v>
                </c:pt>
                <c:pt idx="4">
                  <c:v>40 y más veces</c:v>
                </c:pt>
              </c:strCache>
            </c:strRef>
          </c:cat>
          <c:val>
            <c:numRef>
              <c:f>Hoja1!$B$2:$B$6</c:f>
              <c:numCache>
                <c:formatCode>General</c:formatCode>
                <c:ptCount val="5"/>
                <c:pt idx="0">
                  <c:v>12.129999999999999</c:v>
                </c:pt>
                <c:pt idx="1">
                  <c:v>20.91</c:v>
                </c:pt>
                <c:pt idx="2">
                  <c:v>21.77</c:v>
                </c:pt>
                <c:pt idx="3">
                  <c:v>25.610000000000003</c:v>
                </c:pt>
                <c:pt idx="4">
                  <c:v>34.660000000000004</c:v>
                </c:pt>
              </c:numCache>
            </c:numRef>
          </c:val>
        </c:ser>
        <c:dLbls>
          <c:showVal val="1"/>
        </c:dLbls>
        <c:marker val="1"/>
        <c:axId val="83777024"/>
        <c:axId val="83778560"/>
      </c:lineChart>
      <c:catAx>
        <c:axId val="83777024"/>
        <c:scaling>
          <c:orientation val="minMax"/>
        </c:scaling>
        <c:axPos val="b"/>
        <c:tickLblPos val="nextTo"/>
        <c:crossAx val="83778560"/>
        <c:crosses val="autoZero"/>
        <c:auto val="1"/>
        <c:lblAlgn val="ctr"/>
        <c:lblOffset val="100"/>
      </c:catAx>
      <c:valAx>
        <c:axId val="83778560"/>
        <c:scaling>
          <c:orientation val="minMax"/>
        </c:scaling>
        <c:axPos val="l"/>
        <c:numFmt formatCode="General" sourceLinked="1"/>
        <c:tickLblPos val="nextTo"/>
        <c:crossAx val="83777024"/>
        <c:crosses val="autoZero"/>
        <c:crossBetween val="between"/>
      </c:valAx>
    </c:plotArea>
    <c:plotVisOnly val="1"/>
    <c:dispBlanksAs val="gap"/>
  </c:chart>
  <c:txPr>
    <a:bodyPr/>
    <a:lstStyle/>
    <a:p>
      <a:pPr>
        <a:defRPr sz="1800"/>
      </a:pPr>
      <a:endParaRPr lang="es-E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428B9F-B4EF-44F7-B36B-0603ED039B54}" type="datetimeFigureOut">
              <a:rPr lang="es-ES" smtClean="0"/>
              <a:pPr/>
              <a:t>17/12/2013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879440-92A5-420B-AA79-1E58A29F66C9}" type="slidenum">
              <a:rPr lang="es-ES" smtClean="0"/>
              <a:pPr/>
              <a:t>‹Nº›</a:t>
            </a:fld>
            <a:endParaRPr lang="es-ES"/>
          </a:p>
        </p:txBody>
      </p:sp>
    </p:spTree>
    <p:extLst>
      <p:ext uri="{BB962C8B-B14F-4D97-AF65-F5344CB8AC3E}">
        <p14:creationId xmlns:p14="http://schemas.microsoft.com/office/powerpoint/2010/main" xmlns="" val="3932643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dirty="0" smtClean="0"/>
              <a:t>Las chicas mantienen consumos de cannabis inferiores a los chicos, sin embargo, esta distancia viene acortándose en los últimos años. </a:t>
            </a:r>
          </a:p>
          <a:p>
            <a:r>
              <a:rPr lang="es-ES" sz="1200" dirty="0" smtClean="0"/>
              <a:t>Las chicas que consumen lo hacen con menos frecuencia que los chicos</a:t>
            </a:r>
          </a:p>
          <a:p>
            <a:endParaRPr lang="es-ES" sz="1200" dirty="0" smtClean="0"/>
          </a:p>
          <a:p>
            <a:r>
              <a:rPr lang="es-ES" sz="1200" dirty="0" smtClean="0"/>
              <a:t>La diferencia por edades muestra que es a partir de los 16 años cuando el consumo de cannabis penetra de forma importante entre los adolescentes; 6 de cada diez lo ha probado y más de 3 de cada diez lo consume con periodicidad mensual.</a:t>
            </a:r>
          </a:p>
          <a:p>
            <a:endParaRPr lang="es-ES" sz="1200" dirty="0" smtClean="0"/>
          </a:p>
          <a:p>
            <a:r>
              <a:rPr lang="es-ES" sz="1200" dirty="0" smtClean="0"/>
              <a:t>Los jóvenes que a partir de la mayoría de edad consumen cannabis ascienden a tres cuartas partes de la población y casi cuatro de cada diez con una frecuencia elevada. </a:t>
            </a:r>
            <a:endParaRPr lang="es-ES" dirty="0"/>
          </a:p>
        </p:txBody>
      </p:sp>
      <p:sp>
        <p:nvSpPr>
          <p:cNvPr id="4" name="3 Marcador de número de diapositiva"/>
          <p:cNvSpPr>
            <a:spLocks noGrp="1"/>
          </p:cNvSpPr>
          <p:nvPr>
            <p:ph type="sldNum" sz="quarter" idx="10"/>
          </p:nvPr>
        </p:nvSpPr>
        <p:spPr/>
        <p:txBody>
          <a:bodyPr/>
          <a:lstStyle/>
          <a:p>
            <a:fld id="{E5879440-92A5-420B-AA79-1E58A29F66C9}" type="slidenum">
              <a:rPr lang="es-ES" smtClean="0"/>
              <a:pPr/>
              <a:t>5</a:t>
            </a:fld>
            <a:endParaRPr lang="es-ES"/>
          </a:p>
        </p:txBody>
      </p:sp>
    </p:spTree>
    <p:extLst>
      <p:ext uri="{BB962C8B-B14F-4D97-AF65-F5344CB8AC3E}">
        <p14:creationId xmlns:p14="http://schemas.microsoft.com/office/powerpoint/2010/main" xmlns="" val="1129631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5879440-92A5-420B-AA79-1E58A29F66C9}" type="slidenum">
              <a:rPr lang="es-ES" smtClean="0"/>
              <a:pPr/>
              <a:t>6</a:t>
            </a:fld>
            <a:endParaRPr lang="es-ES"/>
          </a:p>
        </p:txBody>
      </p:sp>
    </p:spTree>
    <p:extLst>
      <p:ext uri="{BB962C8B-B14F-4D97-AF65-F5344CB8AC3E}">
        <p14:creationId xmlns:p14="http://schemas.microsoft.com/office/powerpoint/2010/main" xmlns="" val="403477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293921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295938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3486058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2256119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383770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272485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4134928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168144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315058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18619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8AE471-F9AD-45FB-A49F-CDCB54F09E03}" type="datetimeFigureOut">
              <a:rPr lang="es-ES" smtClean="0"/>
              <a:pPr/>
              <a:t>17/12/2013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233901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AE471-F9AD-45FB-A49F-CDCB54F09E03}" type="datetimeFigureOut">
              <a:rPr lang="es-ES" smtClean="0"/>
              <a:pPr/>
              <a:t>17/12/2013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67AA4-5314-4575-B833-D1F45999FDBD}" type="slidenum">
              <a:rPr lang="es-ES" smtClean="0"/>
              <a:pPr/>
              <a:t>‹Nº›</a:t>
            </a:fld>
            <a:endParaRPr lang="es-ES"/>
          </a:p>
        </p:txBody>
      </p:sp>
    </p:spTree>
    <p:extLst>
      <p:ext uri="{BB962C8B-B14F-4D97-AF65-F5344CB8AC3E}">
        <p14:creationId xmlns:p14="http://schemas.microsoft.com/office/powerpoint/2010/main" xmlns="" val="102164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Hoja_de_c_lculo_de_Microsoft_Office_Excel_97-20032.xls"/><Relationship Id="rId2" Type="http://schemas.openxmlformats.org/officeDocument/2006/relationships/slideLayout" Target="../slideLayouts/slideLayout5.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Gr_fico_de_Microsoft_Office_Excel3.xls"/><Relationship Id="rId2" Type="http://schemas.openxmlformats.org/officeDocument/2006/relationships/slideLayout" Target="../slideLayouts/slideLayout4.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Gr_fico_de_Microsoft_Office_Excel1.xls"/><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1412777"/>
            <a:ext cx="7704856" cy="1728191"/>
          </a:xfrm>
        </p:spPr>
        <p:txBody>
          <a:bodyPr>
            <a:normAutofit/>
          </a:bodyPr>
          <a:lstStyle/>
          <a:p>
            <a:r>
              <a:rPr lang="es-ES" sz="3600" dirty="0" smtClean="0">
                <a:solidFill>
                  <a:schemeClr val="bg1">
                    <a:lumMod val="50000"/>
                  </a:schemeClr>
                </a:solidFill>
              </a:rPr>
              <a:t>Los consumos adolescentes de cannabis y sus riesgos: ¿Quién consume a quien?</a:t>
            </a:r>
            <a:endParaRPr lang="es-ES" sz="3600" dirty="0">
              <a:solidFill>
                <a:schemeClr val="bg1">
                  <a:lumMod val="50000"/>
                </a:schemeClr>
              </a:solidFill>
            </a:endParaRPr>
          </a:p>
        </p:txBody>
      </p:sp>
      <p:sp>
        <p:nvSpPr>
          <p:cNvPr id="3" name="2 Subtítulo"/>
          <p:cNvSpPr>
            <a:spLocks noGrp="1"/>
          </p:cNvSpPr>
          <p:nvPr>
            <p:ph type="subTitle" idx="1"/>
          </p:nvPr>
        </p:nvSpPr>
        <p:spPr>
          <a:xfrm>
            <a:off x="899592" y="2996952"/>
            <a:ext cx="7376864" cy="1752600"/>
          </a:xfrm>
        </p:spPr>
        <p:txBody>
          <a:bodyPr>
            <a:normAutofit/>
          </a:bodyPr>
          <a:lstStyle/>
          <a:p>
            <a:r>
              <a:rPr lang="es-ES" b="1" dirty="0" smtClean="0">
                <a:solidFill>
                  <a:schemeClr val="tx1"/>
                </a:solidFill>
              </a:rPr>
              <a:t>“Fumando esperan”</a:t>
            </a:r>
          </a:p>
          <a:p>
            <a:r>
              <a:rPr lang="es-ES" dirty="0" smtClean="0">
                <a:solidFill>
                  <a:schemeClr val="tx1"/>
                </a:solidFill>
              </a:rPr>
              <a:t>Quien consume, cuanto, cómo y por qué y otras preguntas incómodas</a:t>
            </a:r>
            <a:endParaRPr lang="es-ES" dirty="0">
              <a:solidFill>
                <a:schemeClr val="tx1"/>
              </a:solidFill>
            </a:endParaRPr>
          </a:p>
        </p:txBody>
      </p:sp>
      <p:pic>
        <p:nvPicPr>
          <p:cNvPr id="4"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116632"/>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4 CuadroTexto"/>
          <p:cNvSpPr txBox="1"/>
          <p:nvPr/>
        </p:nvSpPr>
        <p:spPr>
          <a:xfrm>
            <a:off x="81707" y="6081827"/>
            <a:ext cx="5112568" cy="400110"/>
          </a:xfrm>
          <a:prstGeom prst="rect">
            <a:avLst/>
          </a:prstGeom>
          <a:noFill/>
        </p:spPr>
        <p:txBody>
          <a:bodyPr wrap="square" rtlCol="0">
            <a:spAutoFit/>
          </a:bodyPr>
          <a:lstStyle/>
          <a:p>
            <a:pPr algn="ctr"/>
            <a:r>
              <a:rPr lang="es-ES" sz="2000" b="1" dirty="0" smtClean="0"/>
              <a:t>Portugalete, 12 de diciembre de 2013</a:t>
            </a:r>
            <a:endParaRPr lang="es-ES" sz="2000" b="1" dirty="0"/>
          </a:p>
        </p:txBody>
      </p:sp>
      <p:sp>
        <p:nvSpPr>
          <p:cNvPr id="6" name="5 CuadroTexto"/>
          <p:cNvSpPr txBox="1"/>
          <p:nvPr/>
        </p:nvSpPr>
        <p:spPr>
          <a:xfrm>
            <a:off x="6660232" y="5954534"/>
            <a:ext cx="2232248" cy="369332"/>
          </a:xfrm>
          <a:prstGeom prst="rect">
            <a:avLst/>
          </a:prstGeom>
          <a:noFill/>
        </p:spPr>
        <p:txBody>
          <a:bodyPr wrap="square" rtlCol="0">
            <a:spAutoFit/>
          </a:bodyPr>
          <a:lstStyle/>
          <a:p>
            <a:r>
              <a:rPr lang="es-ES" dirty="0" smtClean="0"/>
              <a:t>M. Teresa Laespada</a:t>
            </a:r>
          </a:p>
        </p:txBody>
      </p:sp>
    </p:spTree>
    <p:extLst>
      <p:ext uri="{BB962C8B-B14F-4D97-AF65-F5344CB8AC3E}">
        <p14:creationId xmlns:p14="http://schemas.microsoft.com/office/powerpoint/2010/main" xmlns="" val="1654738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dirty="0"/>
              <a:t>Comparación del consumo de cannabis en  Drogas y Escuela </a:t>
            </a:r>
            <a:r>
              <a:rPr lang="es-ES" sz="2800" dirty="0" smtClean="0"/>
              <a:t>VIII (CAPV), ESPAD(Europa y España</a:t>
            </a:r>
            <a:r>
              <a:rPr lang="es-ES" sz="2800" dirty="0"/>
              <a:t>, Gran </a:t>
            </a:r>
            <a:r>
              <a:rPr lang="es-ES" sz="2800" dirty="0" smtClean="0"/>
              <a:t>Bretaña) </a:t>
            </a:r>
            <a:r>
              <a:rPr lang="es-ES" sz="2800" dirty="0"/>
              <a:t>y EE.U para estudiantes de 15-16 años </a:t>
            </a:r>
          </a:p>
        </p:txBody>
      </p:sp>
      <p:graphicFrame>
        <p:nvGraphicFramePr>
          <p:cNvPr id="4" name="3 Tabla"/>
          <p:cNvGraphicFramePr>
            <a:graphicFrameLocks noGrp="1"/>
          </p:cNvGraphicFramePr>
          <p:nvPr>
            <p:extLst>
              <p:ext uri="{D42A27DB-BD31-4B8C-83A1-F6EECF244321}">
                <p14:modId xmlns:p14="http://schemas.microsoft.com/office/powerpoint/2010/main" xmlns="" val="2389516388"/>
              </p:ext>
            </p:extLst>
          </p:nvPr>
        </p:nvGraphicFramePr>
        <p:xfrm>
          <a:off x="611560" y="1844824"/>
          <a:ext cx="8280921" cy="4416552"/>
        </p:xfrm>
        <a:graphic>
          <a:graphicData uri="http://schemas.openxmlformats.org/drawingml/2006/table">
            <a:tbl>
              <a:tblPr firstRow="1" firstCol="1" bandRow="1">
                <a:tableStyleId>{5C22544A-7EE6-4342-B048-85BDC9FD1C3A}</a:tableStyleId>
              </a:tblPr>
              <a:tblGrid>
                <a:gridCol w="2781221"/>
                <a:gridCol w="1287006"/>
                <a:gridCol w="1548397"/>
                <a:gridCol w="1656184"/>
                <a:gridCol w="1008113"/>
              </a:tblGrid>
              <a:tr h="789659">
                <a:tc>
                  <a:txBody>
                    <a:bodyPr/>
                    <a:lstStyle/>
                    <a:p>
                      <a:pPr algn="ctr">
                        <a:lnSpc>
                          <a:spcPct val="115000"/>
                        </a:lnSpc>
                        <a:spcAft>
                          <a:spcPts val="0"/>
                        </a:spcAft>
                      </a:pPr>
                      <a:r>
                        <a:rPr lang="es-ES" sz="1800" dirty="0">
                          <a:effectLst/>
                        </a:rPr>
                        <a:t>CANNABIS</a:t>
                      </a:r>
                      <a:endParaRPr lang="es-ES"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a:effectLst/>
                        </a:rPr>
                        <a:t>Consumo alguna vez en la vida</a:t>
                      </a:r>
                      <a:endParaRPr lang="es-ES"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Consumo alguna vez en los últimos 12  meses</a:t>
                      </a:r>
                      <a:endParaRPr lang="es-ES"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consumo alguna vez en los últimos 30 días</a:t>
                      </a:r>
                      <a:endParaRPr lang="es-ES"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consumo semanal</a:t>
                      </a:r>
                      <a:endParaRPr lang="es-ES" sz="2400" dirty="0">
                        <a:effectLst/>
                        <a:latin typeface="Calibri"/>
                        <a:ea typeface="Calibri"/>
                        <a:cs typeface="Times New Roman"/>
                      </a:endParaRPr>
                    </a:p>
                  </a:txBody>
                  <a:tcPr marL="68580" marR="68580" marT="0" marB="0"/>
                </a:tc>
              </a:tr>
              <a:tr h="358936">
                <a:tc>
                  <a:txBody>
                    <a:bodyPr/>
                    <a:lstStyle/>
                    <a:p>
                      <a:pPr algn="ctr">
                        <a:lnSpc>
                          <a:spcPct val="115000"/>
                        </a:lnSpc>
                        <a:spcAft>
                          <a:spcPts val="0"/>
                        </a:spcAft>
                      </a:pPr>
                      <a:r>
                        <a:rPr lang="es-ES" sz="1800">
                          <a:effectLst/>
                        </a:rPr>
                        <a:t>D y E VIII 15 Y 16 AÑOS (CAPV 2011)</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45%</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43%</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26%</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9%</a:t>
                      </a:r>
                      <a:endParaRPr lang="es-ES" sz="2400">
                        <a:effectLst/>
                        <a:latin typeface="Calibri"/>
                        <a:ea typeface="Calibri"/>
                        <a:cs typeface="Times New Roman"/>
                      </a:endParaRPr>
                    </a:p>
                  </a:txBody>
                  <a:tcPr marL="68580" marR="68580" marT="0" marB="0" anchor="ctr"/>
                </a:tc>
              </a:tr>
              <a:tr h="358936">
                <a:tc>
                  <a:txBody>
                    <a:bodyPr/>
                    <a:lstStyle/>
                    <a:p>
                      <a:pPr algn="ctr">
                        <a:lnSpc>
                          <a:spcPct val="115000"/>
                        </a:lnSpc>
                        <a:spcAft>
                          <a:spcPts val="0"/>
                        </a:spcAft>
                      </a:pPr>
                      <a:r>
                        <a:rPr lang="es-ES" sz="1800">
                          <a:effectLst/>
                        </a:rPr>
                        <a:t>ESPAD Europa 15-16 AÑOS (2010)</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400">
                          <a:effectLst/>
                        </a:rPr>
                        <a:t>17%</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13%</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7%</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3%</a:t>
                      </a:r>
                      <a:endParaRPr lang="es-ES" sz="2400">
                        <a:effectLst/>
                        <a:latin typeface="Calibri"/>
                        <a:ea typeface="Calibri"/>
                        <a:cs typeface="Times New Roman"/>
                      </a:endParaRPr>
                    </a:p>
                  </a:txBody>
                  <a:tcPr marL="68580" marR="68580" marT="0" marB="0" anchor="ctr"/>
                </a:tc>
              </a:tr>
              <a:tr h="358936">
                <a:tc>
                  <a:txBody>
                    <a:bodyPr/>
                    <a:lstStyle/>
                    <a:p>
                      <a:pPr algn="ctr">
                        <a:lnSpc>
                          <a:spcPct val="115000"/>
                        </a:lnSpc>
                        <a:spcAft>
                          <a:spcPts val="0"/>
                        </a:spcAft>
                      </a:pPr>
                      <a:r>
                        <a:rPr lang="es-ES" sz="1800">
                          <a:effectLst/>
                        </a:rPr>
                        <a:t>ESPAD G. Bretaña 15-16 AÑOS (2010)</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25%</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21%</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13%</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4%</a:t>
                      </a:r>
                      <a:endParaRPr lang="es-ES" sz="2400">
                        <a:effectLst/>
                        <a:latin typeface="Calibri"/>
                        <a:ea typeface="Calibri"/>
                        <a:cs typeface="Times New Roman"/>
                      </a:endParaRPr>
                    </a:p>
                  </a:txBody>
                  <a:tcPr marL="68580" marR="68580" marT="0" marB="0" anchor="ctr"/>
                </a:tc>
              </a:tr>
              <a:tr h="358936">
                <a:tc>
                  <a:txBody>
                    <a:bodyPr/>
                    <a:lstStyle/>
                    <a:p>
                      <a:pPr algn="ctr">
                        <a:lnSpc>
                          <a:spcPct val="115000"/>
                        </a:lnSpc>
                        <a:spcAft>
                          <a:spcPts val="0"/>
                        </a:spcAft>
                      </a:pPr>
                      <a:r>
                        <a:rPr lang="es-ES" sz="1800">
                          <a:effectLst/>
                        </a:rPr>
                        <a:t>ESPAD España15-16 AÑOS (2010)</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26%</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22%</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15%</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4%</a:t>
                      </a:r>
                      <a:endParaRPr lang="es-ES" sz="2400">
                        <a:effectLst/>
                        <a:latin typeface="Calibri"/>
                        <a:ea typeface="Calibri"/>
                        <a:cs typeface="Times New Roman"/>
                      </a:endParaRPr>
                    </a:p>
                  </a:txBody>
                  <a:tcPr marL="68580" marR="68580" marT="0" marB="0" anchor="ctr"/>
                </a:tc>
              </a:tr>
              <a:tr h="358936">
                <a:tc>
                  <a:txBody>
                    <a:bodyPr/>
                    <a:lstStyle/>
                    <a:p>
                      <a:pPr algn="ctr">
                        <a:lnSpc>
                          <a:spcPct val="115000"/>
                        </a:lnSpc>
                        <a:spcAft>
                          <a:spcPts val="0"/>
                        </a:spcAft>
                      </a:pPr>
                      <a:r>
                        <a:rPr lang="es-ES" sz="1800">
                          <a:effectLst/>
                        </a:rPr>
                        <a:t>ESPAD EE.UU. A 15-16 AÑOS</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35%</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29%</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a:effectLst/>
                        </a:rPr>
                        <a:t>18%</a:t>
                      </a:r>
                      <a:endParaRPr lang="es-ES" sz="24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2400" dirty="0">
                          <a:effectLst/>
                        </a:rPr>
                        <a:t>8%</a:t>
                      </a:r>
                      <a:endParaRPr lang="es-ES" sz="24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xmlns="" val="2054021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1 Título"/>
          <p:cNvSpPr>
            <a:spLocks noGrp="1"/>
          </p:cNvSpPr>
          <p:nvPr>
            <p:ph type="title"/>
          </p:nvPr>
        </p:nvSpPr>
        <p:spPr/>
        <p:txBody>
          <a:bodyPr>
            <a:normAutofit fontScale="90000"/>
          </a:bodyPr>
          <a:lstStyle/>
          <a:p>
            <a:r>
              <a:rPr lang="es-ES" smtClean="0"/>
              <a:t>Consumo de otras drogas ilegales</a:t>
            </a:r>
            <a:br>
              <a:rPr lang="es-ES" smtClean="0"/>
            </a:br>
            <a:r>
              <a:rPr lang="es-ES" sz="3200" smtClean="0"/>
              <a:t>(no incluye cannabis)</a:t>
            </a:r>
            <a:endParaRPr lang="es-ES" smtClean="0"/>
          </a:p>
        </p:txBody>
      </p:sp>
      <p:graphicFrame>
        <p:nvGraphicFramePr>
          <p:cNvPr id="6146" name="3 Marcador de contenido"/>
          <p:cNvGraphicFramePr>
            <a:graphicFrameLocks noGrp="1"/>
          </p:cNvGraphicFramePr>
          <p:nvPr>
            <p:ph sz="half" idx="2"/>
            <p:extLst>
              <p:ext uri="{D42A27DB-BD31-4B8C-83A1-F6EECF244321}">
                <p14:modId xmlns:p14="http://schemas.microsoft.com/office/powerpoint/2010/main" xmlns="" val="1134029848"/>
              </p:ext>
            </p:extLst>
          </p:nvPr>
        </p:nvGraphicFramePr>
        <p:xfrm>
          <a:off x="344488" y="2586038"/>
          <a:ext cx="4189412" cy="2979737"/>
        </p:xfrm>
        <a:graphic>
          <a:graphicData uri="http://schemas.openxmlformats.org/presentationml/2006/ole">
            <p:oleObj spid="_x0000_s11288" name="Gráfico" r:id="rId3" imgW="4191102" imgH="2981416" progId="Excel.Sheet.8">
              <p:embed/>
            </p:oleObj>
          </a:graphicData>
        </a:graphic>
      </p:graphicFrame>
      <p:sp>
        <p:nvSpPr>
          <p:cNvPr id="6148" name="5 Marcador de contenido"/>
          <p:cNvSpPr>
            <a:spLocks noGrp="1"/>
          </p:cNvSpPr>
          <p:nvPr>
            <p:ph sz="quarter" idx="4"/>
          </p:nvPr>
        </p:nvSpPr>
        <p:spPr/>
        <p:txBody>
          <a:bodyPr/>
          <a:lstStyle/>
          <a:p>
            <a:r>
              <a:rPr lang="es-ES" sz="1600" smtClean="0"/>
              <a:t>Casi 9 de cada diez adolescentes no consume ninguna sustancia ilegal, sin incluir el cannabis.</a:t>
            </a:r>
          </a:p>
          <a:p>
            <a:r>
              <a:rPr lang="es-ES" sz="1600" smtClean="0"/>
              <a:t>No obstante, aquellos que se inician en consumos experimentales de sustancias con mayor riesgo, la probabilidad de seguir consumiendo es mayor. El 5%, es decir, más o menor la mitad de quienes experimentan se sitúan sólo en haberlo probado, pero el 6,4% parece iniciar un consumo de mayor frecuencia</a:t>
            </a:r>
          </a:p>
        </p:txBody>
      </p:sp>
    </p:spTree>
    <p:extLst>
      <p:ext uri="{BB962C8B-B14F-4D97-AF65-F5344CB8AC3E}">
        <p14:creationId xmlns:p14="http://schemas.microsoft.com/office/powerpoint/2010/main" xmlns="" val="314397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Título"/>
          <p:cNvSpPr>
            <a:spLocks noGrp="1"/>
          </p:cNvSpPr>
          <p:nvPr>
            <p:ph type="title"/>
          </p:nvPr>
        </p:nvSpPr>
        <p:spPr/>
        <p:txBody>
          <a:bodyPr>
            <a:normAutofit fontScale="90000"/>
          </a:bodyPr>
          <a:lstStyle/>
          <a:p>
            <a:r>
              <a:rPr lang="es-ES" smtClean="0"/>
              <a:t>Consumo experimental (a lo largo de la vida) drogas ilegales</a:t>
            </a:r>
          </a:p>
        </p:txBody>
      </p:sp>
      <p:graphicFrame>
        <p:nvGraphicFramePr>
          <p:cNvPr id="7170" name="4 Marcador de contenido"/>
          <p:cNvGraphicFramePr>
            <a:graphicFrameLocks noGrp="1"/>
          </p:cNvGraphicFramePr>
          <p:nvPr>
            <p:ph sz="half" idx="1"/>
          </p:nvPr>
        </p:nvGraphicFramePr>
        <p:xfrm>
          <a:off x="250825" y="2205038"/>
          <a:ext cx="4243388" cy="2779712"/>
        </p:xfrm>
        <a:graphic>
          <a:graphicData uri="http://schemas.openxmlformats.org/presentationml/2006/ole">
            <p:oleObj spid="_x0000_s12312" r:id="rId3" imgW="8327858" imgH="4627265" progId="Excel.Chart.8">
              <p:embed/>
            </p:oleObj>
          </a:graphicData>
        </a:graphic>
      </p:graphicFrame>
      <p:sp>
        <p:nvSpPr>
          <p:cNvPr id="7172" name="3 Marcador de contenido"/>
          <p:cNvSpPr>
            <a:spLocks noGrp="1"/>
          </p:cNvSpPr>
          <p:nvPr>
            <p:ph sz="half" idx="2"/>
          </p:nvPr>
        </p:nvSpPr>
        <p:spPr>
          <a:xfrm>
            <a:off x="4427538" y="1600200"/>
            <a:ext cx="4259262" cy="4924425"/>
          </a:xfrm>
        </p:spPr>
        <p:txBody>
          <a:bodyPr/>
          <a:lstStyle/>
          <a:p>
            <a:r>
              <a:rPr lang="es-ES" sz="2400" smtClean="0"/>
              <a:t>Entre las sustancias ilegales, si se exceptúa el cannabis, es el SPEED la sustancia de mayor prevalencia de EXPERIMENTACION, alcanzando el 6,7% de la población escolar.</a:t>
            </a:r>
          </a:p>
          <a:p>
            <a:r>
              <a:rPr lang="es-ES" sz="2400" smtClean="0"/>
              <a:t>En segundo lugar es la cocaína, con el 6% de prevalencia experimental y en un tercer lugar aparecen el éxtasis y los alucinógenos con el 5% cada una de ellas.</a:t>
            </a:r>
          </a:p>
        </p:txBody>
      </p:sp>
    </p:spTree>
    <p:extLst>
      <p:ext uri="{BB962C8B-B14F-4D97-AF65-F5344CB8AC3E}">
        <p14:creationId xmlns:p14="http://schemas.microsoft.com/office/powerpoint/2010/main" xmlns="" val="282911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1642194"/>
          </a:xfrm>
        </p:spPr>
        <p:txBody>
          <a:bodyPr>
            <a:noAutofit/>
          </a:bodyPr>
          <a:lstStyle/>
          <a:p>
            <a:r>
              <a:rPr lang="es-ES" sz="3200" b="1" dirty="0">
                <a:latin typeface="Arial" pitchFamily="34" charset="0"/>
                <a:ea typeface="Calibri" pitchFamily="34" charset="0"/>
                <a:cs typeface="Arial" pitchFamily="34" charset="0"/>
              </a:rPr>
              <a:t>Comparación de la edad media de iniciación: CAPV 2006-2011. (</a:t>
            </a:r>
            <a:r>
              <a:rPr lang="es-ES" sz="3200" b="1" dirty="0" smtClean="0">
                <a:latin typeface="Arial" pitchFamily="34" charset="0"/>
                <a:ea typeface="Calibri" pitchFamily="34" charset="0"/>
                <a:cs typeface="Arial" pitchFamily="34" charset="0"/>
              </a:rPr>
              <a:t>Medias)</a:t>
            </a:r>
            <a:endParaRPr lang="es-ES" sz="3200" dirty="0"/>
          </a:p>
        </p:txBody>
      </p:sp>
      <p:graphicFrame>
        <p:nvGraphicFramePr>
          <p:cNvPr id="4" name="3 Tabla"/>
          <p:cNvGraphicFramePr>
            <a:graphicFrameLocks noGrp="1"/>
          </p:cNvGraphicFramePr>
          <p:nvPr>
            <p:extLst>
              <p:ext uri="{D42A27DB-BD31-4B8C-83A1-F6EECF244321}">
                <p14:modId xmlns:p14="http://schemas.microsoft.com/office/powerpoint/2010/main" xmlns="" val="4107050473"/>
              </p:ext>
            </p:extLst>
          </p:nvPr>
        </p:nvGraphicFramePr>
        <p:xfrm>
          <a:off x="1331640" y="1988838"/>
          <a:ext cx="5733003" cy="4101084"/>
        </p:xfrm>
        <a:graphic>
          <a:graphicData uri="http://schemas.openxmlformats.org/drawingml/2006/table">
            <a:tbl>
              <a:tblPr firstRow="1" firstCol="1" bandRow="1">
                <a:tableStyleId>{5C22544A-7EE6-4342-B048-85BDC9FD1C3A}</a:tableStyleId>
              </a:tblPr>
              <a:tblGrid>
                <a:gridCol w="3141557"/>
                <a:gridCol w="1281164"/>
                <a:gridCol w="1310282"/>
              </a:tblGrid>
              <a:tr h="513206">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800" dirty="0" smtClean="0">
                          <a:effectLst/>
                          <a:latin typeface="+mn-lt"/>
                        </a:rPr>
                        <a:t>Sustancia</a:t>
                      </a:r>
                      <a:endParaRPr lang="es-ES" sz="1800" dirty="0" smtClean="0">
                        <a:effectLst/>
                        <a:latin typeface="+mn-lt"/>
                        <a:ea typeface="Calibri"/>
                        <a:cs typeface="Times New Roman"/>
                      </a:endParaRPr>
                    </a:p>
                    <a:p>
                      <a:pPr algn="ctr">
                        <a:lnSpc>
                          <a:spcPct val="115000"/>
                        </a:lnSpc>
                        <a:spcAft>
                          <a:spcPts val="0"/>
                        </a:spcAft>
                      </a:pPr>
                      <a:r>
                        <a:rPr lang="es-ES" sz="1800" dirty="0">
                          <a:effectLst/>
                          <a:latin typeface="+mn-lt"/>
                        </a:rPr>
                        <a:t> </a:t>
                      </a:r>
                      <a:endParaRPr lang="es-ES"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dirty="0">
                          <a:effectLst/>
                          <a:latin typeface="+mn-lt"/>
                        </a:rPr>
                        <a:t>2006</a:t>
                      </a:r>
                      <a:endParaRPr lang="es-ES"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2011</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Cerveza</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13,5</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13,2</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Vino</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13,6</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13,2</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Licor</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14,0</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13,5</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Emborracharse</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14,5</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14,1</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Fumar</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13,3</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13,5</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Anfetaminas</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15,2</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14,6</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dirty="0">
                          <a:solidFill>
                            <a:schemeClr val="tx1"/>
                          </a:solidFill>
                          <a:effectLst/>
                          <a:latin typeface="+mn-lt"/>
                        </a:rPr>
                        <a:t>Marihuana</a:t>
                      </a:r>
                      <a:endParaRPr lang="es-ES" sz="1800" dirty="0">
                        <a:solidFill>
                          <a:schemeClr val="tx1"/>
                        </a:solidFill>
                        <a:effectLst/>
                        <a:latin typeface="+mn-lt"/>
                        <a:ea typeface="Calibri"/>
                        <a:cs typeface="Times New Roman"/>
                      </a:endParaRPr>
                    </a:p>
                  </a:txBody>
                  <a:tcPr marL="68580" marR="68580" marT="0" marB="0">
                    <a:solidFill>
                      <a:srgbClr val="FFFF00"/>
                    </a:solidFill>
                  </a:tcPr>
                </a:tc>
                <a:tc>
                  <a:txBody>
                    <a:bodyPr/>
                    <a:lstStyle/>
                    <a:p>
                      <a:pPr algn="ctr">
                        <a:lnSpc>
                          <a:spcPct val="115000"/>
                        </a:lnSpc>
                        <a:spcAft>
                          <a:spcPts val="0"/>
                        </a:spcAft>
                      </a:pPr>
                      <a:r>
                        <a:rPr lang="es-ES" sz="1800" dirty="0">
                          <a:effectLst/>
                          <a:latin typeface="+mn-lt"/>
                        </a:rPr>
                        <a:t>14,2</a:t>
                      </a:r>
                      <a:endParaRPr lang="es-ES" sz="1800" dirty="0">
                        <a:effectLst/>
                        <a:latin typeface="+mn-lt"/>
                        <a:ea typeface="Calibri"/>
                        <a:cs typeface="Times New Roman"/>
                      </a:endParaRPr>
                    </a:p>
                  </a:txBody>
                  <a:tcPr marL="68580" marR="68580" marT="0" marB="0">
                    <a:solidFill>
                      <a:srgbClr val="FFFF00"/>
                    </a:solidFill>
                  </a:tcPr>
                </a:tc>
                <a:tc>
                  <a:txBody>
                    <a:bodyPr/>
                    <a:lstStyle/>
                    <a:p>
                      <a:pPr algn="ctr">
                        <a:lnSpc>
                          <a:spcPct val="115000"/>
                        </a:lnSpc>
                        <a:spcAft>
                          <a:spcPts val="0"/>
                        </a:spcAft>
                      </a:pPr>
                      <a:r>
                        <a:rPr lang="es-ES" sz="1800" dirty="0">
                          <a:effectLst/>
                          <a:latin typeface="+mn-lt"/>
                        </a:rPr>
                        <a:t>14,2</a:t>
                      </a:r>
                      <a:endParaRPr lang="es-ES" sz="1800" dirty="0">
                        <a:effectLst/>
                        <a:latin typeface="+mn-lt"/>
                        <a:ea typeface="Calibri"/>
                        <a:cs typeface="Times New Roman"/>
                      </a:endParaRPr>
                    </a:p>
                  </a:txBody>
                  <a:tcPr marL="68580" marR="68580" marT="0" marB="0">
                    <a:solidFill>
                      <a:srgbClr val="FFFF00"/>
                    </a:solidFill>
                  </a:tcPr>
                </a:tc>
              </a:tr>
              <a:tr h="256603">
                <a:tc>
                  <a:txBody>
                    <a:bodyPr/>
                    <a:lstStyle/>
                    <a:p>
                      <a:pPr algn="ctr">
                        <a:lnSpc>
                          <a:spcPct val="115000"/>
                        </a:lnSpc>
                        <a:spcAft>
                          <a:spcPts val="0"/>
                        </a:spcAft>
                      </a:pPr>
                      <a:r>
                        <a:rPr lang="es-ES" sz="1800">
                          <a:effectLst/>
                          <a:latin typeface="+mn-lt"/>
                        </a:rPr>
                        <a:t>LSD</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15,3</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14,7</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Cocaína</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15,4</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14,9</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Éxtasis</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15,3</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a:effectLst/>
                          <a:latin typeface="+mn-lt"/>
                        </a:rPr>
                        <a:t>14,7</a:t>
                      </a:r>
                      <a:endParaRPr lang="es-ES" sz="1800">
                        <a:effectLst/>
                        <a:latin typeface="+mn-lt"/>
                        <a:ea typeface="Calibri"/>
                        <a:cs typeface="Times New Roman"/>
                      </a:endParaRPr>
                    </a:p>
                  </a:txBody>
                  <a:tcPr marL="68580" marR="68580" marT="0" marB="0"/>
                </a:tc>
              </a:tr>
              <a:tr h="256603">
                <a:tc>
                  <a:txBody>
                    <a:bodyPr/>
                    <a:lstStyle/>
                    <a:p>
                      <a:pPr algn="ctr">
                        <a:lnSpc>
                          <a:spcPct val="115000"/>
                        </a:lnSpc>
                        <a:spcAft>
                          <a:spcPts val="0"/>
                        </a:spcAft>
                      </a:pPr>
                      <a:r>
                        <a:rPr lang="es-ES" sz="1800">
                          <a:effectLst/>
                          <a:latin typeface="+mn-lt"/>
                        </a:rPr>
                        <a:t>Heroína</a:t>
                      </a:r>
                      <a:endParaRPr lang="es-ES" sz="180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dirty="0">
                          <a:effectLst/>
                          <a:latin typeface="+mn-lt"/>
                        </a:rPr>
                        <a:t>14,3</a:t>
                      </a:r>
                      <a:endParaRPr lang="es-ES"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es-ES" sz="1800" dirty="0">
                          <a:effectLst/>
                          <a:latin typeface="+mn-lt"/>
                        </a:rPr>
                        <a:t>13,6</a:t>
                      </a:r>
                      <a:endParaRPr lang="es-ES" sz="1800" dirty="0">
                        <a:effectLst/>
                        <a:latin typeface="+mn-lt"/>
                        <a:ea typeface="Calibri"/>
                        <a:cs typeface="Times New Roman"/>
                      </a:endParaRPr>
                    </a:p>
                  </a:txBody>
                  <a:tcPr marL="68580" marR="68580" marT="0" marB="0"/>
                </a:tc>
              </a:tr>
            </a:tbl>
          </a:graphicData>
        </a:graphic>
      </p:graphicFrame>
      <p:sp>
        <p:nvSpPr>
          <p:cNvPr id="3" name="2 Flecha izquierda"/>
          <p:cNvSpPr/>
          <p:nvPr/>
        </p:nvSpPr>
        <p:spPr>
          <a:xfrm>
            <a:off x="7236296" y="3933056"/>
            <a:ext cx="1368152"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107759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922114"/>
          </a:xfrm>
        </p:spPr>
        <p:txBody>
          <a:bodyPr>
            <a:noAutofit/>
          </a:bodyPr>
          <a:lstStyle/>
          <a:p>
            <a:pPr lvl="0" fontAlgn="base">
              <a:spcAft>
                <a:spcPct val="0"/>
              </a:spcAft>
            </a:pPr>
            <a:r>
              <a:rPr lang="es-ES" sz="3200" dirty="0">
                <a:latin typeface="Arial" pitchFamily="34" charset="0"/>
                <a:ea typeface="Calibri" pitchFamily="34" charset="0"/>
                <a:cs typeface="Arial" pitchFamily="34" charset="0"/>
              </a:rPr>
              <a:t>Edad media de experimentación con las sustancias (Medias</a:t>
            </a:r>
            <a:r>
              <a:rPr lang="es-ES" sz="3200" dirty="0" smtClean="0">
                <a:latin typeface="Arial" pitchFamily="34" charset="0"/>
                <a:ea typeface="Calibri" pitchFamily="34" charset="0"/>
                <a:cs typeface="Arial" pitchFamily="34" charset="0"/>
              </a:rPr>
              <a:t>)</a:t>
            </a:r>
            <a:endParaRPr lang="es-ES" sz="3200" dirty="0"/>
          </a:p>
        </p:txBody>
      </p:sp>
      <p:graphicFrame>
        <p:nvGraphicFramePr>
          <p:cNvPr id="4" name="3 Tabla"/>
          <p:cNvGraphicFramePr>
            <a:graphicFrameLocks noGrp="1"/>
          </p:cNvGraphicFramePr>
          <p:nvPr>
            <p:extLst>
              <p:ext uri="{D42A27DB-BD31-4B8C-83A1-F6EECF244321}">
                <p14:modId xmlns:p14="http://schemas.microsoft.com/office/powerpoint/2010/main" xmlns="" val="305164562"/>
              </p:ext>
            </p:extLst>
          </p:nvPr>
        </p:nvGraphicFramePr>
        <p:xfrm>
          <a:off x="899593" y="1164900"/>
          <a:ext cx="6931518" cy="5360444"/>
        </p:xfrm>
        <a:graphic>
          <a:graphicData uri="http://schemas.openxmlformats.org/drawingml/2006/table">
            <a:tbl>
              <a:tblPr firstRow="1" firstCol="1" bandRow="1">
                <a:tableStyleId>{5C22544A-7EE6-4342-B048-85BDC9FD1C3A}</a:tableStyleId>
              </a:tblPr>
              <a:tblGrid>
                <a:gridCol w="1900464"/>
                <a:gridCol w="1677018"/>
                <a:gridCol w="1677018"/>
                <a:gridCol w="1677018"/>
              </a:tblGrid>
              <a:tr h="639071">
                <a:tc>
                  <a:txBody>
                    <a:bodyPr/>
                    <a:lstStyle/>
                    <a:p>
                      <a:pPr algn="ctr">
                        <a:lnSpc>
                          <a:spcPct val="100000"/>
                        </a:lnSpc>
                        <a:spcAft>
                          <a:spcPts val="0"/>
                        </a:spcAft>
                      </a:pPr>
                      <a:r>
                        <a:rPr lang="es-ES" sz="2000" dirty="0">
                          <a:effectLst/>
                        </a:rPr>
                        <a:t>Sustancia</a:t>
                      </a:r>
                      <a:endParaRPr lang="es-ES" sz="1800" dirty="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dirty="0">
                          <a:effectLst/>
                        </a:rPr>
                        <a:t>Edad media </a:t>
                      </a:r>
                    </a:p>
                  </a:txBody>
                  <a:tcPr marL="68580" marR="68580" marT="0" marB="0"/>
                </a:tc>
                <a:tc>
                  <a:txBody>
                    <a:bodyPr/>
                    <a:lstStyle/>
                    <a:p>
                      <a:pPr algn="ctr">
                        <a:lnSpc>
                          <a:spcPct val="100000"/>
                        </a:lnSpc>
                        <a:spcAft>
                          <a:spcPts val="0"/>
                        </a:spcAft>
                      </a:pPr>
                      <a:r>
                        <a:rPr lang="es-ES" sz="2000" dirty="0" smtClean="0">
                          <a:effectLst/>
                        </a:rPr>
                        <a:t>Mujer</a:t>
                      </a:r>
                      <a:endParaRPr lang="es-ES" sz="2000" dirty="0">
                        <a:effectLst/>
                      </a:endParaRPr>
                    </a:p>
                  </a:txBody>
                  <a:tcPr marL="68580" marR="68580" marT="0" marB="0"/>
                </a:tc>
                <a:tc>
                  <a:txBody>
                    <a:bodyPr/>
                    <a:lstStyle/>
                    <a:p>
                      <a:pPr algn="ctr">
                        <a:lnSpc>
                          <a:spcPct val="100000"/>
                        </a:lnSpc>
                        <a:spcAft>
                          <a:spcPts val="0"/>
                        </a:spcAft>
                      </a:pPr>
                      <a:r>
                        <a:rPr lang="es-ES" sz="2000" dirty="0" smtClean="0">
                          <a:effectLst/>
                        </a:rPr>
                        <a:t>Hombre </a:t>
                      </a:r>
                      <a:endParaRPr lang="es-ES" sz="2000" dirty="0">
                        <a:effectLst/>
                      </a:endParaRPr>
                    </a:p>
                  </a:txBody>
                  <a:tcPr marL="68580" marR="68580" marT="0" marB="0"/>
                </a:tc>
              </a:tr>
              <a:tr h="319536">
                <a:tc>
                  <a:txBody>
                    <a:bodyPr/>
                    <a:lstStyle/>
                    <a:p>
                      <a:pPr algn="ctr">
                        <a:lnSpc>
                          <a:spcPct val="100000"/>
                        </a:lnSpc>
                        <a:spcAft>
                          <a:spcPts val="0"/>
                        </a:spcAft>
                      </a:pPr>
                      <a:r>
                        <a:rPr lang="es-ES" sz="2000">
                          <a:effectLst/>
                        </a:rPr>
                        <a:t>Cerveza</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dirty="0">
                          <a:effectLst/>
                        </a:rPr>
                        <a:t>13,2</a:t>
                      </a:r>
                      <a:endParaRPr lang="es-E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13,1</a:t>
                      </a: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13,4</a:t>
                      </a:r>
                    </a:p>
                  </a:txBody>
                  <a:tcPr marL="68580" marR="68580" marT="0" marB="0"/>
                </a:tc>
              </a:tr>
              <a:tr h="319536">
                <a:tc>
                  <a:txBody>
                    <a:bodyPr/>
                    <a:lstStyle/>
                    <a:p>
                      <a:pPr algn="ctr">
                        <a:lnSpc>
                          <a:spcPct val="100000"/>
                        </a:lnSpc>
                        <a:spcAft>
                          <a:spcPts val="0"/>
                        </a:spcAft>
                      </a:pPr>
                      <a:r>
                        <a:rPr lang="es-ES" sz="2000">
                          <a:effectLst/>
                        </a:rPr>
                        <a:t>Vino</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13,2</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13,1</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13,4</a:t>
                      </a:r>
                    </a:p>
                  </a:txBody>
                  <a:tcPr marL="68580" marR="68580" marT="0" marB="0"/>
                </a:tc>
              </a:tr>
              <a:tr h="319536">
                <a:tc>
                  <a:txBody>
                    <a:bodyPr/>
                    <a:lstStyle/>
                    <a:p>
                      <a:pPr algn="ctr">
                        <a:lnSpc>
                          <a:spcPct val="100000"/>
                        </a:lnSpc>
                        <a:spcAft>
                          <a:spcPts val="0"/>
                        </a:spcAft>
                      </a:pPr>
                      <a:r>
                        <a:rPr lang="es-ES" sz="2000">
                          <a:effectLst/>
                        </a:rPr>
                        <a:t>Licor</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13,5</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13,5</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13,6</a:t>
                      </a:r>
                    </a:p>
                  </a:txBody>
                  <a:tcPr marL="68580" marR="68580" marT="0" marB="0"/>
                </a:tc>
              </a:tr>
              <a:tr h="639071">
                <a:tc>
                  <a:txBody>
                    <a:bodyPr/>
                    <a:lstStyle/>
                    <a:p>
                      <a:pPr algn="ctr">
                        <a:lnSpc>
                          <a:spcPct val="100000"/>
                        </a:lnSpc>
                        <a:spcAft>
                          <a:spcPts val="0"/>
                        </a:spcAft>
                      </a:pPr>
                      <a:r>
                        <a:rPr lang="es-ES" sz="2000" dirty="0">
                          <a:effectLst/>
                        </a:rPr>
                        <a:t>Emborracharse</a:t>
                      </a:r>
                      <a:endParaRPr lang="es-ES" sz="1800" dirty="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dirty="0">
                          <a:effectLst/>
                        </a:rPr>
                        <a:t>14,1</a:t>
                      </a:r>
                      <a:endParaRPr lang="es-E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14,0</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14,2</a:t>
                      </a:r>
                    </a:p>
                  </a:txBody>
                  <a:tcPr marL="68580" marR="68580" marT="0" marB="0"/>
                </a:tc>
              </a:tr>
              <a:tr h="319536">
                <a:tc>
                  <a:txBody>
                    <a:bodyPr/>
                    <a:lstStyle/>
                    <a:p>
                      <a:pPr algn="ctr">
                        <a:lnSpc>
                          <a:spcPct val="100000"/>
                        </a:lnSpc>
                        <a:spcAft>
                          <a:spcPts val="0"/>
                        </a:spcAft>
                      </a:pPr>
                      <a:r>
                        <a:rPr lang="es-ES" sz="2000">
                          <a:effectLst/>
                        </a:rPr>
                        <a:t>Fumar</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13,5</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13,3</a:t>
                      </a: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13,6</a:t>
                      </a:r>
                    </a:p>
                  </a:txBody>
                  <a:tcPr marL="68580" marR="68580" marT="0" marB="0"/>
                </a:tc>
              </a:tr>
              <a:tr h="639071">
                <a:tc>
                  <a:txBody>
                    <a:bodyPr/>
                    <a:lstStyle/>
                    <a:p>
                      <a:pPr algn="ctr">
                        <a:lnSpc>
                          <a:spcPct val="100000"/>
                        </a:lnSpc>
                        <a:spcAft>
                          <a:spcPts val="0"/>
                        </a:spcAft>
                      </a:pPr>
                      <a:r>
                        <a:rPr lang="es-ES" sz="2000">
                          <a:effectLst/>
                        </a:rPr>
                        <a:t>Anfetaminas</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14,6</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14,6</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14,7</a:t>
                      </a:r>
                    </a:p>
                  </a:txBody>
                  <a:tcPr marL="68580" marR="68580" marT="0" marB="0"/>
                </a:tc>
              </a:tr>
              <a:tr h="639071">
                <a:tc>
                  <a:txBody>
                    <a:bodyPr/>
                    <a:lstStyle/>
                    <a:p>
                      <a:pPr algn="ctr">
                        <a:lnSpc>
                          <a:spcPct val="100000"/>
                        </a:lnSpc>
                        <a:spcAft>
                          <a:spcPts val="0"/>
                        </a:spcAft>
                      </a:pPr>
                      <a:r>
                        <a:rPr lang="es-ES" sz="2000" dirty="0">
                          <a:solidFill>
                            <a:schemeClr val="tx1"/>
                          </a:solidFill>
                          <a:effectLst/>
                        </a:rPr>
                        <a:t>Marihuana</a:t>
                      </a:r>
                      <a:endParaRPr lang="es-ES" sz="1800" dirty="0">
                        <a:solidFill>
                          <a:schemeClr val="tx1"/>
                        </a:solidFill>
                        <a:effectLst/>
                        <a:latin typeface="Calibri"/>
                        <a:ea typeface="Calibri"/>
                        <a:cs typeface="Times New Roman"/>
                      </a:endParaRPr>
                    </a:p>
                  </a:txBody>
                  <a:tcPr marL="68580" marR="68580" marT="0" marB="0" anchor="ctr">
                    <a:solidFill>
                      <a:srgbClr val="FFFF00"/>
                    </a:solidFill>
                  </a:tcPr>
                </a:tc>
                <a:tc>
                  <a:txBody>
                    <a:bodyPr/>
                    <a:lstStyle/>
                    <a:p>
                      <a:pPr algn="ctr">
                        <a:lnSpc>
                          <a:spcPct val="100000"/>
                        </a:lnSpc>
                        <a:spcAft>
                          <a:spcPts val="0"/>
                        </a:spcAft>
                      </a:pPr>
                      <a:r>
                        <a:rPr lang="es-ES" sz="2000" dirty="0">
                          <a:effectLst/>
                        </a:rPr>
                        <a:t>14,2</a:t>
                      </a:r>
                      <a:endParaRPr lang="es-ES" sz="1800" dirty="0">
                        <a:effectLst/>
                        <a:latin typeface="Calibri"/>
                        <a:ea typeface="Calibri"/>
                        <a:cs typeface="Times New Roman"/>
                      </a:endParaRPr>
                    </a:p>
                  </a:txBody>
                  <a:tcPr marL="68580" marR="68580" marT="0" marB="0" anchor="ctr">
                    <a:solidFill>
                      <a:srgbClr val="FFFF00"/>
                    </a:solidFill>
                  </a:tcPr>
                </a:tc>
                <a:tc>
                  <a:txBody>
                    <a:bodyPr/>
                    <a:lstStyle/>
                    <a:p>
                      <a:pPr algn="ctr">
                        <a:lnSpc>
                          <a:spcPct val="115000"/>
                        </a:lnSpc>
                        <a:spcAft>
                          <a:spcPts val="0"/>
                        </a:spcAft>
                      </a:pPr>
                      <a:r>
                        <a:rPr lang="es-ES" sz="2000" b="0" dirty="0">
                          <a:effectLst/>
                          <a:latin typeface="+mn-lt"/>
                          <a:ea typeface="Calibri"/>
                          <a:cs typeface="Times New Roman"/>
                        </a:rPr>
                        <a:t>14,1</a:t>
                      </a:r>
                    </a:p>
                  </a:txBody>
                  <a:tcPr marL="68580" marR="68580" marT="0" marB="0" anchor="ctr">
                    <a:solidFill>
                      <a:srgbClr val="FFFF00"/>
                    </a:solidFill>
                  </a:tcPr>
                </a:tc>
                <a:tc>
                  <a:txBody>
                    <a:bodyPr/>
                    <a:lstStyle/>
                    <a:p>
                      <a:pPr algn="ctr">
                        <a:lnSpc>
                          <a:spcPct val="115000"/>
                        </a:lnSpc>
                        <a:spcAft>
                          <a:spcPts val="0"/>
                        </a:spcAft>
                      </a:pPr>
                      <a:r>
                        <a:rPr lang="es-ES" sz="2000" b="0" dirty="0">
                          <a:effectLst/>
                          <a:latin typeface="+mn-lt"/>
                          <a:ea typeface="Calibri"/>
                          <a:cs typeface="Times New Roman"/>
                        </a:rPr>
                        <a:t>14,5</a:t>
                      </a:r>
                    </a:p>
                  </a:txBody>
                  <a:tcPr marL="68580" marR="68580" marT="0" marB="0" anchor="ctr">
                    <a:solidFill>
                      <a:srgbClr val="FFFF00"/>
                    </a:solidFill>
                  </a:tcPr>
                </a:tc>
              </a:tr>
              <a:tr h="319536">
                <a:tc>
                  <a:txBody>
                    <a:bodyPr/>
                    <a:lstStyle/>
                    <a:p>
                      <a:pPr algn="ctr">
                        <a:lnSpc>
                          <a:spcPct val="100000"/>
                        </a:lnSpc>
                        <a:spcAft>
                          <a:spcPts val="0"/>
                        </a:spcAft>
                      </a:pPr>
                      <a:r>
                        <a:rPr lang="es-ES" sz="2000">
                          <a:effectLst/>
                        </a:rPr>
                        <a:t>LSD</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14,7</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14,6</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14,7</a:t>
                      </a:r>
                    </a:p>
                  </a:txBody>
                  <a:tcPr marL="68580" marR="68580" marT="0" marB="0"/>
                </a:tc>
              </a:tr>
              <a:tr h="319536">
                <a:tc>
                  <a:txBody>
                    <a:bodyPr/>
                    <a:lstStyle/>
                    <a:p>
                      <a:pPr algn="ctr">
                        <a:lnSpc>
                          <a:spcPct val="100000"/>
                        </a:lnSpc>
                        <a:spcAft>
                          <a:spcPts val="0"/>
                        </a:spcAft>
                      </a:pPr>
                      <a:r>
                        <a:rPr lang="es-ES" sz="2000">
                          <a:effectLst/>
                        </a:rPr>
                        <a:t>Cocaína</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14,9</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14,8</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15,2</a:t>
                      </a:r>
                    </a:p>
                  </a:txBody>
                  <a:tcPr marL="68580" marR="68580" marT="0" marB="0"/>
                </a:tc>
              </a:tr>
              <a:tr h="319536">
                <a:tc>
                  <a:txBody>
                    <a:bodyPr/>
                    <a:lstStyle/>
                    <a:p>
                      <a:pPr algn="ctr">
                        <a:lnSpc>
                          <a:spcPct val="100000"/>
                        </a:lnSpc>
                        <a:spcAft>
                          <a:spcPts val="0"/>
                        </a:spcAft>
                      </a:pPr>
                      <a:r>
                        <a:rPr lang="es-ES" sz="2000">
                          <a:effectLst/>
                        </a:rPr>
                        <a:t>Éxtasis</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a:effectLst/>
                        </a:rPr>
                        <a:t>14,7</a:t>
                      </a:r>
                      <a:endParaRPr lang="es-E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14,5</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14,9</a:t>
                      </a:r>
                    </a:p>
                  </a:txBody>
                  <a:tcPr marL="68580" marR="68580" marT="0" marB="0"/>
                </a:tc>
              </a:tr>
              <a:tr h="319536">
                <a:tc>
                  <a:txBody>
                    <a:bodyPr/>
                    <a:lstStyle/>
                    <a:p>
                      <a:pPr algn="ctr">
                        <a:lnSpc>
                          <a:spcPct val="100000"/>
                        </a:lnSpc>
                        <a:spcAft>
                          <a:spcPts val="0"/>
                        </a:spcAft>
                      </a:pPr>
                      <a:r>
                        <a:rPr lang="es-ES" sz="2000">
                          <a:effectLst/>
                        </a:rPr>
                        <a:t>Heroína</a:t>
                      </a:r>
                      <a:endParaRPr lang="es-ES" sz="1800">
                        <a:effectLst/>
                        <a:latin typeface="Calibri"/>
                        <a:ea typeface="Calibri"/>
                        <a:cs typeface="Times New Roman"/>
                      </a:endParaRPr>
                    </a:p>
                  </a:txBody>
                  <a:tcPr marL="68580" marR="68580" marT="0" marB="0"/>
                </a:tc>
                <a:tc>
                  <a:txBody>
                    <a:bodyPr/>
                    <a:lstStyle/>
                    <a:p>
                      <a:pPr algn="ctr">
                        <a:lnSpc>
                          <a:spcPct val="100000"/>
                        </a:lnSpc>
                        <a:spcAft>
                          <a:spcPts val="0"/>
                        </a:spcAft>
                      </a:pPr>
                      <a:r>
                        <a:rPr lang="es-ES" sz="2000" dirty="0">
                          <a:effectLst/>
                        </a:rPr>
                        <a:t>13,6</a:t>
                      </a:r>
                      <a:endParaRPr lang="es-E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b="0">
                          <a:effectLst/>
                          <a:latin typeface="+mn-lt"/>
                          <a:ea typeface="Calibri"/>
                          <a:cs typeface="Times New Roman"/>
                        </a:rPr>
                        <a:t>13,6</a:t>
                      </a:r>
                    </a:p>
                  </a:txBody>
                  <a:tcPr marL="68580" marR="68580" marT="0" marB="0"/>
                </a:tc>
                <a:tc>
                  <a:txBody>
                    <a:bodyPr/>
                    <a:lstStyle/>
                    <a:p>
                      <a:pPr algn="ctr">
                        <a:lnSpc>
                          <a:spcPct val="115000"/>
                        </a:lnSpc>
                        <a:spcAft>
                          <a:spcPts val="0"/>
                        </a:spcAft>
                      </a:pPr>
                      <a:r>
                        <a:rPr lang="es-ES" sz="2000" b="0" dirty="0">
                          <a:effectLst/>
                          <a:latin typeface="+mn-lt"/>
                          <a:ea typeface="Calibri"/>
                          <a:cs typeface="Times New Roman"/>
                        </a:rPr>
                        <a:t>13,2</a:t>
                      </a:r>
                    </a:p>
                  </a:txBody>
                  <a:tcPr marL="68580" marR="68580" marT="0" marB="0"/>
                </a:tc>
              </a:tr>
            </a:tbl>
          </a:graphicData>
        </a:graphic>
      </p:graphicFrame>
    </p:spTree>
    <p:extLst>
      <p:ext uri="{BB962C8B-B14F-4D97-AF65-F5344CB8AC3E}">
        <p14:creationId xmlns:p14="http://schemas.microsoft.com/office/powerpoint/2010/main" xmlns="" val="2987600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r>
              <a:rPr lang="es-ES" dirty="0" smtClean="0"/>
              <a:t>Algunas relaciones nada casuales, aunque si causales…</a:t>
            </a:r>
            <a:endParaRPr lang="es-ES" dirty="0"/>
          </a:p>
        </p:txBody>
      </p:sp>
      <p:sp>
        <p:nvSpPr>
          <p:cNvPr id="7" name="6 Marcador de texto"/>
          <p:cNvSpPr>
            <a:spLocks noGrp="1"/>
          </p:cNvSpPr>
          <p:nvPr>
            <p:ph type="body" idx="1"/>
          </p:nvPr>
        </p:nvSpPr>
        <p:spPr/>
        <p:txBody>
          <a:bodyPr/>
          <a:lstStyle/>
          <a:p>
            <a:endParaRPr lang="es-ES" dirty="0"/>
          </a:p>
        </p:txBody>
      </p:sp>
      <p:pic>
        <p:nvPicPr>
          <p:cNvPr id="4"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76750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1354162"/>
          </a:xfrm>
        </p:spPr>
        <p:txBody>
          <a:bodyPr>
            <a:noAutofit/>
          </a:bodyPr>
          <a:lstStyle/>
          <a:p>
            <a:pPr lvl="0"/>
            <a:r>
              <a:rPr lang="es-ES" sz="2800" b="1" dirty="0">
                <a:latin typeface="Arial" pitchFamily="34" charset="0"/>
                <a:ea typeface="Calibri" pitchFamily="34" charset="0"/>
                <a:cs typeface="Arial" pitchFamily="34" charset="0"/>
              </a:rPr>
              <a:t>Percepción de riesgo asociado al consumo de drogas </a:t>
            </a:r>
            <a:r>
              <a:rPr lang="es-ES" sz="2800" b="1" dirty="0" smtClean="0">
                <a:latin typeface="Arial" pitchFamily="34" charset="0"/>
                <a:ea typeface="Calibri" pitchFamily="34" charset="0"/>
                <a:cs typeface="Arial" pitchFamily="34" charset="0"/>
              </a:rPr>
              <a:t/>
            </a:r>
            <a:br>
              <a:rPr lang="es-ES" sz="2800" b="1" dirty="0" smtClean="0">
                <a:latin typeface="Arial" pitchFamily="34" charset="0"/>
                <a:ea typeface="Calibri" pitchFamily="34" charset="0"/>
                <a:cs typeface="Arial" pitchFamily="34" charset="0"/>
              </a:rPr>
            </a:br>
            <a:r>
              <a:rPr lang="es-ES" sz="2800" b="1" dirty="0" smtClean="0">
                <a:latin typeface="Arial" pitchFamily="34" charset="0"/>
                <a:ea typeface="Calibri" pitchFamily="34" charset="0"/>
                <a:cs typeface="Arial" pitchFamily="34" charset="0"/>
              </a:rPr>
              <a:t>(</a:t>
            </a:r>
            <a:r>
              <a:rPr lang="es-ES" sz="2800" b="1" dirty="0">
                <a:latin typeface="Arial" pitchFamily="34" charset="0"/>
                <a:ea typeface="Calibri" pitchFamily="34" charset="0"/>
                <a:cs typeface="Arial" pitchFamily="34" charset="0"/>
              </a:rPr>
              <a:t>Medias y porcentajes)</a:t>
            </a:r>
            <a:r>
              <a:rPr lang="es-ES" sz="1600" dirty="0">
                <a:latin typeface="Arial" pitchFamily="34" charset="0"/>
                <a:cs typeface="Arial" pitchFamily="34" charset="0"/>
              </a:rPr>
              <a:t/>
            </a:r>
            <a:br>
              <a:rPr lang="es-ES" sz="1600" dirty="0">
                <a:latin typeface="Arial" pitchFamily="34" charset="0"/>
                <a:cs typeface="Arial" pitchFamily="34" charset="0"/>
              </a:rPr>
            </a:br>
            <a:endParaRPr lang="es-ES" sz="2800" dirty="0"/>
          </a:p>
        </p:txBody>
      </p:sp>
      <p:graphicFrame>
        <p:nvGraphicFramePr>
          <p:cNvPr id="4" name="3 Tabla"/>
          <p:cNvGraphicFramePr>
            <a:graphicFrameLocks noGrp="1"/>
          </p:cNvGraphicFramePr>
          <p:nvPr>
            <p:extLst>
              <p:ext uri="{D42A27DB-BD31-4B8C-83A1-F6EECF244321}">
                <p14:modId xmlns:p14="http://schemas.microsoft.com/office/powerpoint/2010/main" xmlns="" val="14826621"/>
              </p:ext>
            </p:extLst>
          </p:nvPr>
        </p:nvGraphicFramePr>
        <p:xfrm>
          <a:off x="395536" y="2001415"/>
          <a:ext cx="8568951" cy="3785616"/>
        </p:xfrm>
        <a:graphic>
          <a:graphicData uri="http://schemas.openxmlformats.org/drawingml/2006/table">
            <a:tbl>
              <a:tblPr>
                <a:tableStyleId>{3C2FFA5D-87B4-456A-9821-1D502468CF0F}</a:tableStyleId>
              </a:tblPr>
              <a:tblGrid>
                <a:gridCol w="2232248"/>
                <a:gridCol w="1214580"/>
                <a:gridCol w="1253034"/>
                <a:gridCol w="1253034"/>
                <a:gridCol w="1119482"/>
                <a:gridCol w="696240"/>
                <a:gridCol w="800333"/>
              </a:tblGrid>
              <a:tr h="433764">
                <a:tc>
                  <a:txBody>
                    <a:bodyPr/>
                    <a:lstStyle/>
                    <a:p>
                      <a:pPr algn="l">
                        <a:lnSpc>
                          <a:spcPct val="115000"/>
                        </a:lnSpc>
                        <a:spcBef>
                          <a:spcPts val="200"/>
                        </a:spcBef>
                        <a:spcAft>
                          <a:spcPts val="200"/>
                        </a:spcAft>
                      </a:pPr>
                      <a:r>
                        <a:rPr lang="es-ES_tradnl" sz="1800" b="1" spc="-15" dirty="0">
                          <a:solidFill>
                            <a:schemeClr val="bg1"/>
                          </a:solidFill>
                          <a:effectLst/>
                        </a:rPr>
                        <a:t> </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Nada   arriesgado</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Algo arriesgado</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Bastante arriesgado</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Muy arriesgado</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No sé</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Bef>
                          <a:spcPts val="200"/>
                        </a:spcBef>
                        <a:spcAft>
                          <a:spcPts val="200"/>
                        </a:spcAft>
                      </a:pPr>
                      <a:r>
                        <a:rPr lang="es-ES_tradnl" sz="1800" b="1" spc="-15" dirty="0">
                          <a:solidFill>
                            <a:schemeClr val="bg1"/>
                          </a:solidFill>
                          <a:effectLst/>
                        </a:rPr>
                        <a:t>Media</a:t>
                      </a:r>
                      <a:endParaRPr lang="es-ES" sz="1800" b="1" dirty="0">
                        <a:solidFill>
                          <a:schemeClr val="bg1"/>
                        </a:solidFill>
                        <a:effectLst/>
                        <a:latin typeface="Calibri"/>
                        <a:ea typeface="Calibri"/>
                        <a:cs typeface="Times New Roman"/>
                      </a:endParaRPr>
                    </a:p>
                  </a:txBody>
                  <a:tcPr marL="68580" marR="68580" marT="0" marB="0">
                    <a:solidFill>
                      <a:schemeClr val="accent1"/>
                    </a:solidFill>
                  </a:tcPr>
                </a:tc>
              </a:tr>
              <a:tr h="233704">
                <a:tc>
                  <a:txBody>
                    <a:bodyPr/>
                    <a:lstStyle/>
                    <a:p>
                      <a:pPr algn="l">
                        <a:lnSpc>
                          <a:spcPct val="115000"/>
                        </a:lnSpc>
                        <a:spcBef>
                          <a:spcPts val="200"/>
                        </a:spcBef>
                        <a:spcAft>
                          <a:spcPts val="200"/>
                        </a:spcAft>
                      </a:pPr>
                      <a:r>
                        <a:rPr lang="es-ES" sz="1800" spc="-15" dirty="0">
                          <a:effectLst/>
                        </a:rPr>
                        <a:t>a) Fumar cigarrillos</a:t>
                      </a:r>
                      <a:endParaRPr lang="es-ES" sz="1800" i="1" dirty="0">
                        <a:solidFill>
                          <a:srgbClr val="404040"/>
                        </a:solidFill>
                        <a:effectLst/>
                        <a:latin typeface="Cambria"/>
                        <a:ea typeface="Times New Roman"/>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9,4</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33,4</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30,8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20,5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5,8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2,66</a:t>
                      </a:r>
                      <a:endParaRPr lang="es-ES" sz="1800">
                        <a:effectLst/>
                        <a:latin typeface="Calibri"/>
                        <a:ea typeface="Calibri"/>
                        <a:cs typeface="Times New Roman"/>
                      </a:endParaRPr>
                    </a:p>
                  </a:txBody>
                  <a:tcPr marL="68580" marR="68580" marT="0" marB="0"/>
                </a:tc>
              </a:tr>
              <a:tr h="233704">
                <a:tc>
                  <a:txBody>
                    <a:bodyPr/>
                    <a:lstStyle/>
                    <a:p>
                      <a:pPr algn="l">
                        <a:lnSpc>
                          <a:spcPct val="115000"/>
                        </a:lnSpc>
                        <a:spcBef>
                          <a:spcPts val="200"/>
                        </a:spcBef>
                        <a:spcAft>
                          <a:spcPts val="200"/>
                        </a:spcAft>
                      </a:pPr>
                      <a:r>
                        <a:rPr lang="es-ES_tradnl" sz="1800" spc="-15" dirty="0">
                          <a:effectLst/>
                        </a:rPr>
                        <a:t>b) Fumar hachís</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4,8</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14,0</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28,7</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41,5</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11,1</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3,20</a:t>
                      </a:r>
                      <a:endParaRPr lang="es-ES" sz="1800" dirty="0">
                        <a:effectLst/>
                        <a:latin typeface="Calibri"/>
                        <a:ea typeface="Calibri"/>
                        <a:cs typeface="Times New Roman"/>
                      </a:endParaRPr>
                    </a:p>
                  </a:txBody>
                  <a:tcPr marL="68580" marR="68580" marT="0" marB="0">
                    <a:solidFill>
                      <a:srgbClr val="FFFF00"/>
                    </a:solidFill>
                  </a:tcPr>
                </a:tc>
              </a:tr>
              <a:tr h="481980">
                <a:tc>
                  <a:txBody>
                    <a:bodyPr/>
                    <a:lstStyle/>
                    <a:p>
                      <a:pPr algn="l">
                        <a:lnSpc>
                          <a:spcPct val="115000"/>
                        </a:lnSpc>
                        <a:spcBef>
                          <a:spcPts val="200"/>
                        </a:spcBef>
                        <a:spcAft>
                          <a:spcPts val="200"/>
                        </a:spcAft>
                      </a:pPr>
                      <a:r>
                        <a:rPr lang="es-ES" sz="1800" spc="-15" dirty="0">
                          <a:effectLst/>
                        </a:rPr>
                        <a:t>c) Consumir LSD</a:t>
                      </a:r>
                      <a:r>
                        <a:rPr lang="es-ES_tradnl" sz="1800" spc="-15" dirty="0">
                          <a:effectLst/>
                        </a:rPr>
                        <a:t> (u otros alucinógenos)</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1,8</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13,3</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67,7</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14,2</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3,70</a:t>
                      </a:r>
                      <a:endParaRPr lang="es-ES" sz="1800">
                        <a:effectLst/>
                        <a:latin typeface="Calibri"/>
                        <a:ea typeface="Calibri"/>
                        <a:cs typeface="Times New Roman"/>
                      </a:endParaRPr>
                    </a:p>
                  </a:txBody>
                  <a:tcPr marL="68580" marR="68580" marT="0" marB="0"/>
                </a:tc>
              </a:tr>
              <a:tr h="481980">
                <a:tc>
                  <a:txBody>
                    <a:bodyPr/>
                    <a:lstStyle/>
                    <a:p>
                      <a:pPr algn="l">
                        <a:lnSpc>
                          <a:spcPct val="115000"/>
                        </a:lnSpc>
                        <a:spcBef>
                          <a:spcPts val="200"/>
                        </a:spcBef>
                        <a:spcAft>
                          <a:spcPts val="200"/>
                        </a:spcAft>
                      </a:pPr>
                      <a:r>
                        <a:rPr lang="es-ES_tradnl" sz="1800" spc="-15" dirty="0">
                          <a:effectLst/>
                        </a:rPr>
                        <a:t>d) Consumir anfetaminas o </a:t>
                      </a:r>
                      <a:r>
                        <a:rPr lang="es-ES_tradnl" sz="1800" spc="-15" dirty="0" err="1">
                          <a:effectLst/>
                        </a:rPr>
                        <a:t>speed</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11,7</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69,5</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13,9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3,72</a:t>
                      </a:r>
                      <a:endParaRPr lang="es-ES" sz="1800">
                        <a:effectLst/>
                        <a:latin typeface="Calibri"/>
                        <a:ea typeface="Calibri"/>
                        <a:cs typeface="Times New Roman"/>
                      </a:endParaRPr>
                    </a:p>
                  </a:txBody>
                  <a:tcPr marL="68580" marR="68580" marT="0" marB="0"/>
                </a:tc>
              </a:tr>
              <a:tr h="481980">
                <a:tc>
                  <a:txBody>
                    <a:bodyPr/>
                    <a:lstStyle/>
                    <a:p>
                      <a:pPr algn="l">
                        <a:lnSpc>
                          <a:spcPct val="115000"/>
                        </a:lnSpc>
                        <a:spcBef>
                          <a:spcPts val="200"/>
                        </a:spcBef>
                        <a:spcAft>
                          <a:spcPts val="200"/>
                        </a:spcAft>
                      </a:pPr>
                      <a:r>
                        <a:rPr lang="es-ES_tradnl" sz="1800" spc="-15" dirty="0">
                          <a:effectLst/>
                        </a:rPr>
                        <a:t>e) Consumir éxtasis ( o similares)</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1,3</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9,4</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72,4</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14,0</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3,76</a:t>
                      </a:r>
                      <a:endParaRPr lang="es-ES" sz="1800">
                        <a:effectLst/>
                        <a:latin typeface="Calibri"/>
                        <a:ea typeface="Calibri"/>
                        <a:cs typeface="Times New Roman"/>
                      </a:endParaRPr>
                    </a:p>
                  </a:txBody>
                  <a:tcPr marL="68580" marR="68580" marT="0" marB="0"/>
                </a:tc>
              </a:tr>
              <a:tr h="233704">
                <a:tc>
                  <a:txBody>
                    <a:bodyPr/>
                    <a:lstStyle/>
                    <a:p>
                      <a:pPr algn="l">
                        <a:lnSpc>
                          <a:spcPct val="115000"/>
                        </a:lnSpc>
                        <a:spcBef>
                          <a:spcPts val="200"/>
                        </a:spcBef>
                        <a:spcAft>
                          <a:spcPts val="200"/>
                        </a:spcAft>
                      </a:pPr>
                      <a:r>
                        <a:rPr lang="es-ES_tradnl" sz="1800" spc="-15" dirty="0">
                          <a:effectLst/>
                        </a:rPr>
                        <a:t>f) Tomar cocaína</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3,0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10,4</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74,7</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10,3</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3,75</a:t>
                      </a:r>
                      <a:endParaRPr lang="es-ES" sz="1800" dirty="0">
                        <a:effectLst/>
                        <a:latin typeface="Calibri"/>
                        <a:ea typeface="Calibri"/>
                        <a:cs typeface="Times New Roman"/>
                      </a:endParaRPr>
                    </a:p>
                  </a:txBody>
                  <a:tcPr marL="68580" marR="68580" marT="0" marB="0"/>
                </a:tc>
              </a:tr>
              <a:tr h="233704">
                <a:tc>
                  <a:txBody>
                    <a:bodyPr/>
                    <a:lstStyle/>
                    <a:p>
                      <a:pPr algn="l">
                        <a:lnSpc>
                          <a:spcPct val="115000"/>
                        </a:lnSpc>
                        <a:spcBef>
                          <a:spcPts val="200"/>
                        </a:spcBef>
                        <a:spcAft>
                          <a:spcPts val="200"/>
                        </a:spcAft>
                      </a:pPr>
                      <a:r>
                        <a:rPr lang="es-ES_tradnl" sz="1800" spc="-15" dirty="0">
                          <a:effectLst/>
                        </a:rPr>
                        <a:t>g) Beber alcohol</a:t>
                      </a:r>
                      <a:endParaRPr lang="es-ES" sz="1800" dirty="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9,5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40,9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24,6</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18,1</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6,8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2,55</a:t>
                      </a:r>
                      <a:endParaRPr lang="es-E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1449662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dirty="0"/>
              <a:t>Ventajas o beneficios percibidos por el consumo de drogas (Medias y porcentajes)</a:t>
            </a:r>
          </a:p>
        </p:txBody>
      </p:sp>
      <p:graphicFrame>
        <p:nvGraphicFramePr>
          <p:cNvPr id="4" name="3 Tabla"/>
          <p:cNvGraphicFramePr>
            <a:graphicFrameLocks noGrp="1"/>
          </p:cNvGraphicFramePr>
          <p:nvPr>
            <p:extLst>
              <p:ext uri="{D42A27DB-BD31-4B8C-83A1-F6EECF244321}">
                <p14:modId xmlns:p14="http://schemas.microsoft.com/office/powerpoint/2010/main" xmlns="" val="1098860010"/>
              </p:ext>
            </p:extLst>
          </p:nvPr>
        </p:nvGraphicFramePr>
        <p:xfrm>
          <a:off x="683567" y="2060848"/>
          <a:ext cx="7735566" cy="4508938"/>
        </p:xfrm>
        <a:graphic>
          <a:graphicData uri="http://schemas.openxmlformats.org/drawingml/2006/table">
            <a:tbl>
              <a:tblPr>
                <a:tableStyleId>{3C2FFA5D-87B4-456A-9821-1D502468CF0F}</a:tableStyleId>
              </a:tblPr>
              <a:tblGrid>
                <a:gridCol w="2116635"/>
                <a:gridCol w="935897"/>
                <a:gridCol w="936785"/>
                <a:gridCol w="1136383"/>
                <a:gridCol w="880896"/>
                <a:gridCol w="792185"/>
                <a:gridCol w="936785"/>
              </a:tblGrid>
              <a:tr h="721230">
                <a:tc>
                  <a:txBody>
                    <a:bodyPr/>
                    <a:lstStyle/>
                    <a:p>
                      <a:pPr algn="just">
                        <a:lnSpc>
                          <a:spcPct val="115000"/>
                        </a:lnSpc>
                        <a:spcBef>
                          <a:spcPts val="200"/>
                        </a:spcBef>
                        <a:spcAft>
                          <a:spcPts val="200"/>
                        </a:spcAft>
                      </a:pPr>
                      <a:r>
                        <a:rPr lang="es-ES_tradnl" sz="1800" b="1" spc="-15" dirty="0">
                          <a:solidFill>
                            <a:schemeClr val="bg1"/>
                          </a:solidFill>
                          <a:effectLst/>
                        </a:rPr>
                        <a:t> </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Ninguna ventaja</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Alguna ventaja</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Bastantes ventajas</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Muchas ventajas</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No sé</a:t>
                      </a:r>
                      <a:endParaRPr lang="es-ES" sz="1800" b="1" dirty="0">
                        <a:solidFill>
                          <a:schemeClr val="bg1"/>
                        </a:solidFill>
                        <a:effectLst/>
                        <a:latin typeface="Calibri"/>
                        <a:ea typeface="Calibri"/>
                        <a:cs typeface="Times New Roman"/>
                      </a:endParaRPr>
                    </a:p>
                  </a:txBody>
                  <a:tcPr marL="68580" marR="68580" marT="0" marB="0">
                    <a:solidFill>
                      <a:schemeClr val="tx2"/>
                    </a:solidFill>
                  </a:tcPr>
                </a:tc>
                <a:tc>
                  <a:txBody>
                    <a:bodyPr/>
                    <a:lstStyle/>
                    <a:p>
                      <a:pPr algn="ctr">
                        <a:lnSpc>
                          <a:spcPct val="115000"/>
                        </a:lnSpc>
                        <a:spcBef>
                          <a:spcPts val="200"/>
                        </a:spcBef>
                        <a:spcAft>
                          <a:spcPts val="200"/>
                        </a:spcAft>
                      </a:pPr>
                      <a:r>
                        <a:rPr lang="es-ES_tradnl" sz="1800" b="1" spc="-15" dirty="0">
                          <a:solidFill>
                            <a:schemeClr val="bg1"/>
                          </a:solidFill>
                          <a:effectLst/>
                        </a:rPr>
                        <a:t>Media</a:t>
                      </a:r>
                      <a:endParaRPr lang="es-ES" sz="1800" b="1" dirty="0">
                        <a:solidFill>
                          <a:schemeClr val="bg1"/>
                        </a:solidFill>
                        <a:effectLst/>
                        <a:latin typeface="Calibri"/>
                        <a:ea typeface="Calibri"/>
                        <a:cs typeface="Times New Roman"/>
                      </a:endParaRPr>
                    </a:p>
                  </a:txBody>
                  <a:tcPr marL="68580" marR="68580" marT="0" marB="0">
                    <a:solidFill>
                      <a:schemeClr val="tx2"/>
                    </a:solidFill>
                  </a:tcPr>
                </a:tc>
              </a:tr>
              <a:tr h="349711">
                <a:tc>
                  <a:txBody>
                    <a:bodyPr/>
                    <a:lstStyle/>
                    <a:p>
                      <a:pPr algn="just">
                        <a:lnSpc>
                          <a:spcPct val="115000"/>
                        </a:lnSpc>
                        <a:spcBef>
                          <a:spcPts val="200"/>
                        </a:spcBef>
                        <a:spcAft>
                          <a:spcPts val="200"/>
                        </a:spcAft>
                      </a:pPr>
                      <a:r>
                        <a:rPr lang="es-ES" sz="1800" spc="-15">
                          <a:effectLst/>
                        </a:rPr>
                        <a:t>a) Fumar cigarrillos</a:t>
                      </a:r>
                      <a:endParaRPr lang="es-ES" sz="1800" i="1">
                        <a:solidFill>
                          <a:srgbClr val="404040"/>
                        </a:solidFill>
                        <a:effectLst/>
                        <a:latin typeface="Cambria"/>
                        <a:ea typeface="Times New Roman"/>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78,6</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10,8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1,4</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7,2</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1,21</a:t>
                      </a:r>
                      <a:endParaRPr lang="es-ES" sz="1800">
                        <a:effectLst/>
                        <a:latin typeface="Calibri"/>
                        <a:ea typeface="Calibri"/>
                        <a:cs typeface="Times New Roman"/>
                      </a:endParaRPr>
                    </a:p>
                  </a:txBody>
                  <a:tcPr marL="68580" marR="68580" marT="0" marB="0"/>
                </a:tc>
              </a:tr>
              <a:tr h="349711">
                <a:tc>
                  <a:txBody>
                    <a:bodyPr/>
                    <a:lstStyle/>
                    <a:p>
                      <a:pPr algn="just">
                        <a:lnSpc>
                          <a:spcPct val="115000"/>
                        </a:lnSpc>
                        <a:spcBef>
                          <a:spcPts val="200"/>
                        </a:spcBef>
                        <a:spcAft>
                          <a:spcPts val="200"/>
                        </a:spcAft>
                      </a:pPr>
                      <a:r>
                        <a:rPr lang="es-ES_tradnl" sz="1800" spc="-15" dirty="0">
                          <a:effectLst/>
                        </a:rPr>
                        <a:t>b) Fumar hachís</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71,9</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11,4</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4,1</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2,7</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9,9</a:t>
                      </a:r>
                      <a:endParaRPr lang="es-ES" sz="1800" dirty="0">
                        <a:effectLst/>
                        <a:latin typeface="Calibri"/>
                        <a:ea typeface="Calibri"/>
                        <a:cs typeface="Times New Roman"/>
                      </a:endParaRPr>
                    </a:p>
                  </a:txBody>
                  <a:tcPr marL="68580" marR="68580" marT="0" marB="0">
                    <a:solidFill>
                      <a:srgbClr val="FFFF00"/>
                    </a:solidFill>
                  </a:tcPr>
                </a:tc>
                <a:tc>
                  <a:txBody>
                    <a:bodyPr/>
                    <a:lstStyle/>
                    <a:p>
                      <a:pPr algn="ctr">
                        <a:lnSpc>
                          <a:spcPct val="115000"/>
                        </a:lnSpc>
                        <a:spcBef>
                          <a:spcPts val="200"/>
                        </a:spcBef>
                        <a:spcAft>
                          <a:spcPts val="200"/>
                        </a:spcAft>
                      </a:pPr>
                      <a:r>
                        <a:rPr lang="es-ES_tradnl" sz="1800" spc="-15" dirty="0">
                          <a:effectLst/>
                        </a:rPr>
                        <a:t>1,31</a:t>
                      </a:r>
                      <a:endParaRPr lang="es-ES" sz="1800" dirty="0">
                        <a:effectLst/>
                        <a:latin typeface="Calibri"/>
                        <a:ea typeface="Calibri"/>
                        <a:cs typeface="Times New Roman"/>
                      </a:endParaRPr>
                    </a:p>
                  </a:txBody>
                  <a:tcPr marL="68580" marR="68580" marT="0" marB="0">
                    <a:solidFill>
                      <a:srgbClr val="FFFF00"/>
                    </a:solidFill>
                  </a:tcPr>
                </a:tc>
              </a:tr>
              <a:tr h="721230">
                <a:tc>
                  <a:txBody>
                    <a:bodyPr/>
                    <a:lstStyle/>
                    <a:p>
                      <a:pPr algn="just">
                        <a:lnSpc>
                          <a:spcPct val="115000"/>
                        </a:lnSpc>
                        <a:spcBef>
                          <a:spcPts val="200"/>
                        </a:spcBef>
                        <a:spcAft>
                          <a:spcPts val="200"/>
                        </a:spcAft>
                      </a:pPr>
                      <a:r>
                        <a:rPr lang="es-ES" sz="1800" spc="-15">
                          <a:effectLst/>
                        </a:rPr>
                        <a:t>c) Consumir LSD</a:t>
                      </a:r>
                      <a:r>
                        <a:rPr lang="es-ES_tradnl" sz="1800" spc="-15">
                          <a:effectLst/>
                        </a:rPr>
                        <a:t> (u otros alucinógenos)</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82,1</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0,8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12,8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1,10</a:t>
                      </a:r>
                      <a:endParaRPr lang="es-ES" sz="1800">
                        <a:effectLst/>
                        <a:latin typeface="Calibri"/>
                        <a:ea typeface="Calibri"/>
                        <a:cs typeface="Times New Roman"/>
                      </a:endParaRPr>
                    </a:p>
                  </a:txBody>
                  <a:tcPr marL="68580" marR="68580" marT="0" marB="0"/>
                </a:tc>
              </a:tr>
              <a:tr h="721230">
                <a:tc>
                  <a:txBody>
                    <a:bodyPr/>
                    <a:lstStyle/>
                    <a:p>
                      <a:pPr algn="just">
                        <a:lnSpc>
                          <a:spcPct val="115000"/>
                        </a:lnSpc>
                        <a:spcBef>
                          <a:spcPts val="200"/>
                        </a:spcBef>
                        <a:spcAft>
                          <a:spcPts val="200"/>
                        </a:spcAft>
                      </a:pPr>
                      <a:r>
                        <a:rPr lang="es-ES_tradnl" sz="1800" spc="-15">
                          <a:effectLst/>
                        </a:rPr>
                        <a:t>d) Consumir anfetaminas o speed</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81,9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1,6</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12,5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1,11</a:t>
                      </a:r>
                      <a:endParaRPr lang="es-ES" sz="1800">
                        <a:effectLst/>
                        <a:latin typeface="Calibri"/>
                        <a:ea typeface="Calibri"/>
                        <a:cs typeface="Times New Roman"/>
                      </a:endParaRPr>
                    </a:p>
                  </a:txBody>
                  <a:tcPr marL="68580" marR="68580" marT="0" marB="0"/>
                </a:tc>
              </a:tr>
              <a:tr h="721230">
                <a:tc>
                  <a:txBody>
                    <a:bodyPr/>
                    <a:lstStyle/>
                    <a:p>
                      <a:pPr algn="just">
                        <a:lnSpc>
                          <a:spcPct val="115000"/>
                        </a:lnSpc>
                        <a:spcBef>
                          <a:spcPts val="200"/>
                        </a:spcBef>
                        <a:spcAft>
                          <a:spcPts val="200"/>
                        </a:spcAft>
                      </a:pPr>
                      <a:r>
                        <a:rPr lang="es-ES_tradnl" sz="1800" spc="-15">
                          <a:effectLst/>
                        </a:rPr>
                        <a:t>e) Consumir éxtasis ( o similares)</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82,3</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2,3</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13,0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1,10</a:t>
                      </a:r>
                      <a:endParaRPr lang="es-ES" sz="1800">
                        <a:effectLst/>
                        <a:latin typeface="Calibri"/>
                        <a:ea typeface="Calibri"/>
                        <a:cs typeface="Times New Roman"/>
                      </a:endParaRPr>
                    </a:p>
                  </a:txBody>
                  <a:tcPr marL="68580" marR="68580" marT="0" marB="0"/>
                </a:tc>
              </a:tr>
              <a:tr h="349711">
                <a:tc>
                  <a:txBody>
                    <a:bodyPr/>
                    <a:lstStyle/>
                    <a:p>
                      <a:pPr algn="just">
                        <a:lnSpc>
                          <a:spcPct val="115000"/>
                        </a:lnSpc>
                        <a:spcBef>
                          <a:spcPts val="200"/>
                        </a:spcBef>
                        <a:spcAft>
                          <a:spcPts val="200"/>
                        </a:spcAft>
                      </a:pPr>
                      <a:r>
                        <a:rPr lang="es-ES_tradnl" sz="1800" spc="-15">
                          <a:effectLst/>
                        </a:rPr>
                        <a:t>f) Tomar cocaína</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82,9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2,8</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1,5</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11,7</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1,11</a:t>
                      </a:r>
                      <a:endParaRPr lang="es-ES" sz="1800">
                        <a:effectLst/>
                        <a:latin typeface="Calibri"/>
                        <a:ea typeface="Calibri"/>
                        <a:cs typeface="Times New Roman"/>
                      </a:endParaRPr>
                    </a:p>
                  </a:txBody>
                  <a:tcPr marL="68580" marR="68580" marT="0" marB="0"/>
                </a:tc>
              </a:tr>
              <a:tr h="349711">
                <a:tc>
                  <a:txBody>
                    <a:bodyPr/>
                    <a:lstStyle/>
                    <a:p>
                      <a:pPr algn="just">
                        <a:lnSpc>
                          <a:spcPct val="115000"/>
                        </a:lnSpc>
                        <a:spcBef>
                          <a:spcPts val="200"/>
                        </a:spcBef>
                        <a:spcAft>
                          <a:spcPts val="200"/>
                        </a:spcAft>
                      </a:pPr>
                      <a:r>
                        <a:rPr lang="es-ES_tradnl" sz="1800" spc="-15">
                          <a:effectLst/>
                        </a:rPr>
                        <a:t>g) Beber alcohol</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57,3</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25,0</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6,7</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2,9</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a:effectLst/>
                        </a:rPr>
                        <a:t>8,1</a:t>
                      </a:r>
                      <a:endParaRPr lang="es-ES" sz="1800">
                        <a:effectLst/>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s-ES_tradnl" sz="1800" spc="-15" dirty="0">
                          <a:effectLst/>
                        </a:rPr>
                        <a:t>1,51</a:t>
                      </a:r>
                      <a:endParaRPr lang="es-E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286582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Desvelemos el misterio…</a:t>
            </a:r>
            <a:endParaRPr lang="es-ES" dirty="0"/>
          </a:p>
        </p:txBody>
      </p:sp>
      <p:sp>
        <p:nvSpPr>
          <p:cNvPr id="5" name="4 Marcador de texto"/>
          <p:cNvSpPr>
            <a:spLocks noGrp="1"/>
          </p:cNvSpPr>
          <p:nvPr>
            <p:ph type="body" idx="1"/>
          </p:nvPr>
        </p:nvSpPr>
        <p:spPr/>
        <p:txBody>
          <a:bodyPr/>
          <a:lstStyle/>
          <a:p>
            <a:r>
              <a:rPr lang="es-ES" dirty="0" smtClean="0"/>
              <a:t>¿Donde quiero llegar?</a:t>
            </a:r>
            <a:endParaRPr lang="es-ES" dirty="0"/>
          </a:p>
        </p:txBody>
      </p:sp>
      <p:pic>
        <p:nvPicPr>
          <p:cNvPr id="6"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10073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dirty="0" smtClean="0"/>
              <a:t>Consumo de cannabis en función del riesgo percibido </a:t>
            </a:r>
            <a:r>
              <a:rPr lang="es-ES" sz="1800" b="1" dirty="0" smtClean="0"/>
              <a:t>(% horizontales)</a:t>
            </a:r>
            <a:endParaRPr lang="es-ES" sz="1800" b="1"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xmlns="" val="4061384655"/>
              </p:ext>
            </p:extLst>
          </p:nvPr>
        </p:nvGraphicFramePr>
        <p:xfrm>
          <a:off x="467544" y="1988840"/>
          <a:ext cx="8229600" cy="32004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ES" sz="1400" dirty="0" smtClean="0"/>
                    </a:p>
                  </a:txBody>
                  <a:tcPr/>
                </a:tc>
                <a:tc>
                  <a:txBody>
                    <a:bodyPr/>
                    <a:lstStyle/>
                    <a:p>
                      <a:pPr algn="ctr"/>
                      <a:r>
                        <a:rPr lang="es-ES" dirty="0" smtClean="0"/>
                        <a:t>Nunca</a:t>
                      </a:r>
                      <a:endParaRPr lang="es-ES" dirty="0"/>
                    </a:p>
                  </a:txBody>
                  <a:tcPr/>
                </a:tc>
                <a:tc>
                  <a:txBody>
                    <a:bodyPr/>
                    <a:lstStyle/>
                    <a:p>
                      <a:pPr algn="ctr"/>
                      <a:r>
                        <a:rPr lang="es-ES" dirty="0" smtClean="0"/>
                        <a:t>De 1 a 2 veces</a:t>
                      </a:r>
                      <a:endParaRPr lang="es-ES" dirty="0"/>
                    </a:p>
                  </a:txBody>
                  <a:tcPr/>
                </a:tc>
                <a:tc>
                  <a:txBody>
                    <a:bodyPr/>
                    <a:lstStyle/>
                    <a:p>
                      <a:pPr algn="ctr"/>
                      <a:r>
                        <a:rPr lang="es-ES" dirty="0" smtClean="0"/>
                        <a:t>De 3 a 9 veces</a:t>
                      </a:r>
                      <a:endParaRPr lang="es-ES" dirty="0"/>
                    </a:p>
                  </a:txBody>
                  <a:tcPr/>
                </a:tc>
                <a:tc>
                  <a:txBody>
                    <a:bodyPr/>
                    <a:lstStyle/>
                    <a:p>
                      <a:pPr algn="ctr"/>
                      <a:r>
                        <a:rPr lang="es-ES" dirty="0" smtClean="0"/>
                        <a:t>De 10 a 39 veces</a:t>
                      </a:r>
                      <a:endParaRPr lang="es-ES" dirty="0"/>
                    </a:p>
                  </a:txBody>
                  <a:tcPr/>
                </a:tc>
                <a:tc>
                  <a:txBody>
                    <a:bodyPr/>
                    <a:lstStyle/>
                    <a:p>
                      <a:pPr algn="ctr"/>
                      <a:r>
                        <a:rPr lang="es-ES" dirty="0" smtClean="0"/>
                        <a:t>Más de 40 veces</a:t>
                      </a:r>
                      <a:endParaRPr lang="es-ES" dirty="0"/>
                    </a:p>
                  </a:txBody>
                  <a:tcPr/>
                </a:tc>
              </a:tr>
              <a:tr h="370840">
                <a:tc>
                  <a:txBody>
                    <a:bodyPr/>
                    <a:lstStyle/>
                    <a:p>
                      <a:r>
                        <a:rPr lang="es-ES" dirty="0" smtClean="0"/>
                        <a:t>Nada arriesgado</a:t>
                      </a:r>
                      <a:endParaRPr lang="es-ES" dirty="0"/>
                    </a:p>
                  </a:txBody>
                  <a:tcPr/>
                </a:tc>
                <a:tc>
                  <a:txBody>
                    <a:bodyPr/>
                    <a:lstStyle/>
                    <a:p>
                      <a:pPr algn="ctr"/>
                      <a:r>
                        <a:rPr lang="es-ES" dirty="0" smtClean="0"/>
                        <a:t>50,2</a:t>
                      </a:r>
                      <a:endParaRPr lang="es-ES" dirty="0"/>
                    </a:p>
                  </a:txBody>
                  <a:tcPr anchor="ctr"/>
                </a:tc>
                <a:tc>
                  <a:txBody>
                    <a:bodyPr/>
                    <a:lstStyle/>
                    <a:p>
                      <a:pPr algn="ctr"/>
                      <a:r>
                        <a:rPr lang="es-ES" dirty="0" smtClean="0"/>
                        <a:t>4,2</a:t>
                      </a:r>
                      <a:endParaRPr lang="es-ES" dirty="0"/>
                    </a:p>
                  </a:txBody>
                  <a:tcPr anchor="ctr"/>
                </a:tc>
                <a:tc>
                  <a:txBody>
                    <a:bodyPr/>
                    <a:lstStyle/>
                    <a:p>
                      <a:pPr algn="ctr"/>
                      <a:r>
                        <a:rPr lang="es-ES" dirty="0" smtClean="0"/>
                        <a:t>7,4</a:t>
                      </a:r>
                      <a:endParaRPr lang="es-ES" dirty="0"/>
                    </a:p>
                  </a:txBody>
                  <a:tcPr anchor="ctr"/>
                </a:tc>
                <a:tc>
                  <a:txBody>
                    <a:bodyPr/>
                    <a:lstStyle/>
                    <a:p>
                      <a:pPr algn="ctr"/>
                      <a:r>
                        <a:rPr lang="es-ES" dirty="0" smtClean="0"/>
                        <a:t>9,5</a:t>
                      </a:r>
                      <a:endParaRPr lang="es-ES" dirty="0"/>
                    </a:p>
                  </a:txBody>
                  <a:tcPr anchor="ctr"/>
                </a:tc>
                <a:tc>
                  <a:txBody>
                    <a:bodyPr/>
                    <a:lstStyle/>
                    <a:p>
                      <a:pPr algn="ctr"/>
                      <a:r>
                        <a:rPr lang="es-ES" dirty="0" smtClean="0"/>
                        <a:t>27,8</a:t>
                      </a:r>
                      <a:endParaRPr lang="es-ES" dirty="0"/>
                    </a:p>
                  </a:txBody>
                  <a:tcPr anchor="ctr">
                    <a:solidFill>
                      <a:srgbClr val="FFFF00"/>
                    </a:solidFill>
                  </a:tcPr>
                </a:tc>
              </a:tr>
              <a:tr h="370840">
                <a:tc>
                  <a:txBody>
                    <a:bodyPr/>
                    <a:lstStyle/>
                    <a:p>
                      <a:r>
                        <a:rPr lang="es-ES" dirty="0" smtClean="0"/>
                        <a:t>Algo arriesgado</a:t>
                      </a:r>
                      <a:endParaRPr lang="es-ES" dirty="0"/>
                    </a:p>
                  </a:txBody>
                  <a:tcPr/>
                </a:tc>
                <a:tc>
                  <a:txBody>
                    <a:bodyPr/>
                    <a:lstStyle/>
                    <a:p>
                      <a:pPr algn="ctr"/>
                      <a:r>
                        <a:rPr lang="es-ES" dirty="0" smtClean="0"/>
                        <a:t>28,1</a:t>
                      </a:r>
                      <a:endParaRPr lang="es-ES" dirty="0"/>
                    </a:p>
                  </a:txBody>
                  <a:tcPr anchor="ctr"/>
                </a:tc>
                <a:tc>
                  <a:txBody>
                    <a:bodyPr/>
                    <a:lstStyle/>
                    <a:p>
                      <a:pPr algn="ctr"/>
                      <a:r>
                        <a:rPr lang="es-ES" dirty="0" smtClean="0"/>
                        <a:t>8,6</a:t>
                      </a:r>
                      <a:endParaRPr lang="es-ES" dirty="0"/>
                    </a:p>
                  </a:txBody>
                  <a:tcPr anchor="ctr"/>
                </a:tc>
                <a:tc>
                  <a:txBody>
                    <a:bodyPr/>
                    <a:lstStyle/>
                    <a:p>
                      <a:pPr algn="ctr"/>
                      <a:r>
                        <a:rPr lang="es-ES" dirty="0" smtClean="0"/>
                        <a:t>11,9</a:t>
                      </a:r>
                      <a:endParaRPr lang="es-ES" dirty="0"/>
                    </a:p>
                  </a:txBody>
                  <a:tcPr anchor="ctr"/>
                </a:tc>
                <a:tc>
                  <a:txBody>
                    <a:bodyPr/>
                    <a:lstStyle/>
                    <a:p>
                      <a:pPr algn="ctr"/>
                      <a:r>
                        <a:rPr lang="es-ES" dirty="0" smtClean="0"/>
                        <a:t>18,8</a:t>
                      </a:r>
                      <a:endParaRPr lang="es-ES" dirty="0"/>
                    </a:p>
                  </a:txBody>
                  <a:tcPr anchor="ctr">
                    <a:solidFill>
                      <a:srgbClr val="92D050"/>
                    </a:solidFill>
                  </a:tcPr>
                </a:tc>
                <a:tc>
                  <a:txBody>
                    <a:bodyPr/>
                    <a:lstStyle/>
                    <a:p>
                      <a:pPr algn="ctr"/>
                      <a:r>
                        <a:rPr lang="es-ES" dirty="0" smtClean="0"/>
                        <a:t>31,5</a:t>
                      </a:r>
                      <a:endParaRPr lang="es-ES" dirty="0"/>
                    </a:p>
                  </a:txBody>
                  <a:tcPr anchor="ctr">
                    <a:solidFill>
                      <a:srgbClr val="FFFF00"/>
                    </a:solidFill>
                  </a:tcPr>
                </a:tc>
              </a:tr>
              <a:tr h="370840">
                <a:tc>
                  <a:txBody>
                    <a:bodyPr/>
                    <a:lstStyle/>
                    <a:p>
                      <a:r>
                        <a:rPr lang="es-ES" dirty="0" smtClean="0"/>
                        <a:t>Bastante arriesgado</a:t>
                      </a:r>
                      <a:endParaRPr lang="es-ES" dirty="0"/>
                    </a:p>
                  </a:txBody>
                  <a:tcPr/>
                </a:tc>
                <a:tc>
                  <a:txBody>
                    <a:bodyPr/>
                    <a:lstStyle/>
                    <a:p>
                      <a:pPr algn="ctr"/>
                      <a:r>
                        <a:rPr lang="es-ES" dirty="0" smtClean="0"/>
                        <a:t>53,2</a:t>
                      </a:r>
                      <a:endParaRPr lang="es-ES" dirty="0"/>
                    </a:p>
                  </a:txBody>
                  <a:tcPr anchor="ctr"/>
                </a:tc>
                <a:tc>
                  <a:txBody>
                    <a:bodyPr/>
                    <a:lstStyle/>
                    <a:p>
                      <a:pPr algn="ctr"/>
                      <a:r>
                        <a:rPr lang="es-ES" dirty="0" smtClean="0"/>
                        <a:t>11,1</a:t>
                      </a:r>
                      <a:endParaRPr lang="es-ES" dirty="0"/>
                    </a:p>
                  </a:txBody>
                  <a:tcPr anchor="ctr"/>
                </a:tc>
                <a:tc>
                  <a:txBody>
                    <a:bodyPr/>
                    <a:lstStyle/>
                    <a:p>
                      <a:pPr algn="ctr"/>
                      <a:r>
                        <a:rPr lang="es-ES" dirty="0" smtClean="0"/>
                        <a:t>10,9</a:t>
                      </a:r>
                      <a:endParaRPr lang="es-ES" dirty="0"/>
                    </a:p>
                  </a:txBody>
                  <a:tcPr anchor="ctr"/>
                </a:tc>
                <a:tc>
                  <a:txBody>
                    <a:bodyPr/>
                    <a:lstStyle/>
                    <a:p>
                      <a:pPr algn="ctr"/>
                      <a:r>
                        <a:rPr lang="es-ES" dirty="0" smtClean="0"/>
                        <a:t>9,4</a:t>
                      </a:r>
                      <a:endParaRPr lang="es-ES" dirty="0"/>
                    </a:p>
                  </a:txBody>
                  <a:tcPr anchor="ctr">
                    <a:solidFill>
                      <a:srgbClr val="92D050"/>
                    </a:solidFill>
                  </a:tcPr>
                </a:tc>
                <a:tc>
                  <a:txBody>
                    <a:bodyPr/>
                    <a:lstStyle/>
                    <a:p>
                      <a:pPr algn="ctr"/>
                      <a:r>
                        <a:rPr lang="es-ES" dirty="0" smtClean="0"/>
                        <a:t>15</a:t>
                      </a:r>
                      <a:endParaRPr lang="es-ES" dirty="0"/>
                    </a:p>
                  </a:txBody>
                  <a:tcPr anchor="ctr">
                    <a:solidFill>
                      <a:srgbClr val="92D050"/>
                    </a:solidFill>
                  </a:tcPr>
                </a:tc>
              </a:tr>
              <a:tr h="370840">
                <a:tc>
                  <a:txBody>
                    <a:bodyPr/>
                    <a:lstStyle/>
                    <a:p>
                      <a:r>
                        <a:rPr lang="es-ES" dirty="0" smtClean="0"/>
                        <a:t>Muy arriesgado</a:t>
                      </a:r>
                      <a:endParaRPr lang="es-ES" dirty="0"/>
                    </a:p>
                  </a:txBody>
                  <a:tcPr/>
                </a:tc>
                <a:tc>
                  <a:txBody>
                    <a:bodyPr/>
                    <a:lstStyle/>
                    <a:p>
                      <a:pPr algn="ctr"/>
                      <a:r>
                        <a:rPr lang="es-ES" dirty="0" smtClean="0"/>
                        <a:t>79,9</a:t>
                      </a:r>
                      <a:endParaRPr lang="es-ES" dirty="0"/>
                    </a:p>
                  </a:txBody>
                  <a:tcPr anchor="ctr"/>
                </a:tc>
                <a:tc>
                  <a:txBody>
                    <a:bodyPr/>
                    <a:lstStyle/>
                    <a:p>
                      <a:pPr algn="ctr"/>
                      <a:r>
                        <a:rPr lang="es-ES" dirty="0" smtClean="0"/>
                        <a:t>7,1</a:t>
                      </a:r>
                      <a:endParaRPr lang="es-ES" dirty="0"/>
                    </a:p>
                  </a:txBody>
                  <a:tcPr anchor="ctr"/>
                </a:tc>
                <a:tc>
                  <a:txBody>
                    <a:bodyPr/>
                    <a:lstStyle/>
                    <a:p>
                      <a:pPr algn="ctr"/>
                      <a:r>
                        <a:rPr lang="es-ES" dirty="0" smtClean="0"/>
                        <a:t>5</a:t>
                      </a:r>
                      <a:endParaRPr lang="es-ES" dirty="0"/>
                    </a:p>
                  </a:txBody>
                  <a:tcPr anchor="ctr"/>
                </a:tc>
                <a:tc>
                  <a:txBody>
                    <a:bodyPr/>
                    <a:lstStyle/>
                    <a:p>
                      <a:pPr algn="ctr"/>
                      <a:r>
                        <a:rPr lang="es-ES" dirty="0" smtClean="0"/>
                        <a:t>3,2</a:t>
                      </a:r>
                      <a:endParaRPr lang="es-ES" dirty="0"/>
                    </a:p>
                  </a:txBody>
                  <a:tcPr anchor="ctr"/>
                </a:tc>
                <a:tc>
                  <a:txBody>
                    <a:bodyPr/>
                    <a:lstStyle/>
                    <a:p>
                      <a:pPr algn="ctr"/>
                      <a:r>
                        <a:rPr lang="es-ES" dirty="0" smtClean="0"/>
                        <a:t>4,2</a:t>
                      </a:r>
                      <a:endParaRPr lang="es-ES" dirty="0"/>
                    </a:p>
                  </a:txBody>
                  <a:tcPr anchor="ctr"/>
                </a:tc>
              </a:tr>
            </a:tbl>
          </a:graphicData>
        </a:graphic>
      </p:graphicFrame>
    </p:spTree>
    <p:extLst>
      <p:ext uri="{BB962C8B-B14F-4D97-AF65-F5344CB8AC3E}">
        <p14:creationId xmlns:p14="http://schemas.microsoft.com/office/powerpoint/2010/main" xmlns="" val="1833622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p:txBody>
          <a:bodyPr/>
          <a:lstStyle/>
          <a:p>
            <a:r>
              <a:rPr lang="es-ES" dirty="0" smtClean="0"/>
              <a:t>El cannabis</a:t>
            </a:r>
          </a:p>
        </p:txBody>
      </p:sp>
      <p:sp>
        <p:nvSpPr>
          <p:cNvPr id="34819" name="2 Marcador de contenido"/>
          <p:cNvSpPr>
            <a:spLocks noGrp="1"/>
          </p:cNvSpPr>
          <p:nvPr>
            <p:ph idx="1"/>
          </p:nvPr>
        </p:nvSpPr>
        <p:spPr>
          <a:xfrm>
            <a:off x="467544" y="1638415"/>
            <a:ext cx="8229600" cy="4525962"/>
          </a:xfrm>
        </p:spPr>
        <p:txBody>
          <a:bodyPr/>
          <a:lstStyle/>
          <a:p>
            <a:r>
              <a:rPr lang="es-ES" dirty="0" smtClean="0"/>
              <a:t>Es la sustancias más utilizada por la población escolar vasca, tras el alcohol. </a:t>
            </a:r>
          </a:p>
          <a:p>
            <a:r>
              <a:rPr lang="es-ES" dirty="0" smtClean="0"/>
              <a:t>Mantiene prevalencias históricamente altas. </a:t>
            </a:r>
          </a:p>
          <a:p>
            <a:r>
              <a:rPr lang="es-ES" dirty="0" smtClean="0"/>
              <a:t>Más de una tercera parte de escolares de 12 y más edad ha probado el cannabis alguna vez en su vida.</a:t>
            </a:r>
          </a:p>
          <a:p>
            <a:r>
              <a:rPr lang="es-ES" dirty="0" smtClean="0"/>
              <a:t>El 20% mantiene un consumo reciente de cannabis.</a:t>
            </a:r>
          </a:p>
        </p:txBody>
      </p:sp>
      <p:pic>
        <p:nvPicPr>
          <p:cNvPr id="4"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116632"/>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92414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1282154"/>
          </a:xfrm>
        </p:spPr>
        <p:txBody>
          <a:bodyPr>
            <a:normAutofit fontScale="90000"/>
          </a:bodyPr>
          <a:lstStyle/>
          <a:p>
            <a:r>
              <a:rPr lang="es-ES" b="1" dirty="0" smtClean="0"/>
              <a:t>Consumo de cannabis en función de las ventajas </a:t>
            </a:r>
            <a:r>
              <a:rPr lang="es-ES" b="1" dirty="0"/>
              <a:t>o beneficios </a:t>
            </a:r>
            <a:r>
              <a:rPr lang="es-ES" b="1" dirty="0" smtClean="0"/>
              <a:t>percibidos </a:t>
            </a:r>
            <a:br>
              <a:rPr lang="es-ES" b="1" dirty="0" smtClean="0"/>
            </a:br>
            <a:r>
              <a:rPr lang="es-ES" sz="2700" b="1" dirty="0" smtClean="0"/>
              <a:t>(% Horizontales)</a:t>
            </a:r>
            <a:endParaRPr lang="es-ES" dirty="0"/>
          </a:p>
        </p:txBody>
      </p:sp>
      <p:graphicFrame>
        <p:nvGraphicFramePr>
          <p:cNvPr id="4" name="4 Marcador de contenido"/>
          <p:cNvGraphicFramePr>
            <a:graphicFrameLocks noGrp="1"/>
          </p:cNvGraphicFramePr>
          <p:nvPr>
            <p:ph idx="1"/>
            <p:extLst>
              <p:ext uri="{D42A27DB-BD31-4B8C-83A1-F6EECF244321}">
                <p14:modId xmlns:p14="http://schemas.microsoft.com/office/powerpoint/2010/main" xmlns="" val="464883829"/>
              </p:ext>
            </p:extLst>
          </p:nvPr>
        </p:nvGraphicFramePr>
        <p:xfrm>
          <a:off x="467544" y="1988840"/>
          <a:ext cx="8229600" cy="320040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endParaRPr lang="es-ES" sz="1400" dirty="0"/>
                    </a:p>
                  </a:txBody>
                  <a:tcPr/>
                </a:tc>
                <a:tc>
                  <a:txBody>
                    <a:bodyPr/>
                    <a:lstStyle/>
                    <a:p>
                      <a:pPr algn="ctr"/>
                      <a:r>
                        <a:rPr lang="es-ES" dirty="0" smtClean="0"/>
                        <a:t>Nunca</a:t>
                      </a:r>
                      <a:endParaRPr lang="es-ES" dirty="0"/>
                    </a:p>
                  </a:txBody>
                  <a:tcPr/>
                </a:tc>
                <a:tc>
                  <a:txBody>
                    <a:bodyPr/>
                    <a:lstStyle/>
                    <a:p>
                      <a:pPr algn="ctr"/>
                      <a:r>
                        <a:rPr lang="es-ES" dirty="0" smtClean="0"/>
                        <a:t>De 1 a 2 veces</a:t>
                      </a:r>
                      <a:endParaRPr lang="es-ES" dirty="0"/>
                    </a:p>
                  </a:txBody>
                  <a:tcPr/>
                </a:tc>
                <a:tc>
                  <a:txBody>
                    <a:bodyPr/>
                    <a:lstStyle/>
                    <a:p>
                      <a:pPr algn="ctr"/>
                      <a:r>
                        <a:rPr lang="es-ES" dirty="0" smtClean="0"/>
                        <a:t>De 3 a 9 veces</a:t>
                      </a:r>
                      <a:endParaRPr lang="es-ES" dirty="0"/>
                    </a:p>
                  </a:txBody>
                  <a:tcPr/>
                </a:tc>
                <a:tc>
                  <a:txBody>
                    <a:bodyPr/>
                    <a:lstStyle/>
                    <a:p>
                      <a:pPr algn="ctr"/>
                      <a:r>
                        <a:rPr lang="es-ES" dirty="0" smtClean="0"/>
                        <a:t>De 10 a 39 veces</a:t>
                      </a:r>
                      <a:endParaRPr lang="es-ES" dirty="0"/>
                    </a:p>
                  </a:txBody>
                  <a:tcPr/>
                </a:tc>
                <a:tc>
                  <a:txBody>
                    <a:bodyPr/>
                    <a:lstStyle/>
                    <a:p>
                      <a:pPr algn="ctr"/>
                      <a:r>
                        <a:rPr lang="es-ES" dirty="0" smtClean="0"/>
                        <a:t>Más de 40 veces</a:t>
                      </a:r>
                      <a:endParaRPr lang="es-ES" dirty="0"/>
                    </a:p>
                  </a:txBody>
                  <a:tcPr/>
                </a:tc>
              </a:tr>
              <a:tr h="370840">
                <a:tc>
                  <a:txBody>
                    <a:bodyPr/>
                    <a:lstStyle/>
                    <a:p>
                      <a:r>
                        <a:rPr lang="es-ES" dirty="0" smtClean="0"/>
                        <a:t>Ninguna ventaja</a:t>
                      </a:r>
                      <a:endParaRPr lang="es-ES" dirty="0"/>
                    </a:p>
                  </a:txBody>
                  <a:tcPr/>
                </a:tc>
                <a:tc>
                  <a:txBody>
                    <a:bodyPr/>
                    <a:lstStyle/>
                    <a:p>
                      <a:pPr algn="ctr"/>
                      <a:r>
                        <a:rPr lang="es-ES" dirty="0" smtClean="0"/>
                        <a:t>72,6</a:t>
                      </a:r>
                      <a:endParaRPr lang="es-ES" dirty="0"/>
                    </a:p>
                  </a:txBody>
                  <a:tcPr anchor="ctr"/>
                </a:tc>
                <a:tc>
                  <a:txBody>
                    <a:bodyPr/>
                    <a:lstStyle/>
                    <a:p>
                      <a:pPr algn="ctr"/>
                      <a:r>
                        <a:rPr lang="es-ES" dirty="0" smtClean="0"/>
                        <a:t>8,7</a:t>
                      </a:r>
                      <a:endParaRPr lang="es-ES" dirty="0"/>
                    </a:p>
                  </a:txBody>
                  <a:tcPr anchor="ctr"/>
                </a:tc>
                <a:tc>
                  <a:txBody>
                    <a:bodyPr/>
                    <a:lstStyle/>
                    <a:p>
                      <a:pPr algn="ctr"/>
                      <a:r>
                        <a:rPr lang="es-ES" dirty="0" smtClean="0"/>
                        <a:t>6,4</a:t>
                      </a:r>
                      <a:endParaRPr lang="es-ES" dirty="0"/>
                    </a:p>
                  </a:txBody>
                  <a:tcPr anchor="ctr"/>
                </a:tc>
                <a:tc>
                  <a:txBody>
                    <a:bodyPr/>
                    <a:lstStyle/>
                    <a:p>
                      <a:pPr algn="ctr"/>
                      <a:r>
                        <a:rPr lang="es-ES" dirty="0" smtClean="0"/>
                        <a:t>5,1</a:t>
                      </a:r>
                      <a:endParaRPr lang="es-ES" dirty="0"/>
                    </a:p>
                  </a:txBody>
                  <a:tcPr anchor="ctr"/>
                </a:tc>
                <a:tc>
                  <a:txBody>
                    <a:bodyPr/>
                    <a:lstStyle/>
                    <a:p>
                      <a:pPr algn="ctr"/>
                      <a:r>
                        <a:rPr lang="es-ES" dirty="0" smtClean="0"/>
                        <a:t>6,6</a:t>
                      </a:r>
                      <a:endParaRPr lang="es-ES" dirty="0"/>
                    </a:p>
                  </a:txBody>
                  <a:tcPr anchor="ctr"/>
                </a:tc>
              </a:tr>
              <a:tr h="370840">
                <a:tc>
                  <a:txBody>
                    <a:bodyPr/>
                    <a:lstStyle/>
                    <a:p>
                      <a:r>
                        <a:rPr lang="es-ES" dirty="0" smtClean="0"/>
                        <a:t>Alguna</a:t>
                      </a:r>
                      <a:r>
                        <a:rPr lang="es-ES" baseline="0" dirty="0" smtClean="0"/>
                        <a:t> ventaja</a:t>
                      </a:r>
                    </a:p>
                  </a:txBody>
                  <a:tcPr/>
                </a:tc>
                <a:tc>
                  <a:txBody>
                    <a:bodyPr/>
                    <a:lstStyle/>
                    <a:p>
                      <a:pPr algn="ctr"/>
                      <a:r>
                        <a:rPr lang="es-ES" dirty="0" smtClean="0"/>
                        <a:t>19,7</a:t>
                      </a:r>
                      <a:endParaRPr lang="es-ES" dirty="0"/>
                    </a:p>
                  </a:txBody>
                  <a:tcPr anchor="ctr"/>
                </a:tc>
                <a:tc>
                  <a:txBody>
                    <a:bodyPr/>
                    <a:lstStyle/>
                    <a:p>
                      <a:pPr algn="ctr"/>
                      <a:r>
                        <a:rPr lang="es-ES" dirty="0" smtClean="0"/>
                        <a:t>9,6</a:t>
                      </a:r>
                      <a:endParaRPr lang="es-ES" dirty="0"/>
                    </a:p>
                  </a:txBody>
                  <a:tcPr anchor="ctr"/>
                </a:tc>
                <a:tc>
                  <a:txBody>
                    <a:bodyPr/>
                    <a:lstStyle/>
                    <a:p>
                      <a:pPr algn="ctr"/>
                      <a:r>
                        <a:rPr lang="es-ES" dirty="0" smtClean="0"/>
                        <a:t>17,9</a:t>
                      </a:r>
                      <a:endParaRPr lang="es-ES" dirty="0"/>
                    </a:p>
                  </a:txBody>
                  <a:tcPr anchor="ctr"/>
                </a:tc>
                <a:tc>
                  <a:txBody>
                    <a:bodyPr/>
                    <a:lstStyle/>
                    <a:p>
                      <a:pPr algn="ctr"/>
                      <a:r>
                        <a:rPr lang="es-ES" dirty="0" smtClean="0"/>
                        <a:t>20,1</a:t>
                      </a:r>
                      <a:endParaRPr lang="es-ES" dirty="0"/>
                    </a:p>
                  </a:txBody>
                  <a:tcPr anchor="ctr">
                    <a:solidFill>
                      <a:srgbClr val="92D050"/>
                    </a:solidFill>
                  </a:tcPr>
                </a:tc>
                <a:tc>
                  <a:txBody>
                    <a:bodyPr/>
                    <a:lstStyle/>
                    <a:p>
                      <a:pPr algn="ctr"/>
                      <a:r>
                        <a:rPr lang="es-ES" dirty="0" smtClean="0"/>
                        <a:t>32</a:t>
                      </a:r>
                      <a:endParaRPr lang="es-ES" dirty="0"/>
                    </a:p>
                  </a:txBody>
                  <a:tcPr anchor="ctr">
                    <a:solidFill>
                      <a:srgbClr val="92D050"/>
                    </a:solidFill>
                  </a:tcPr>
                </a:tc>
              </a:tr>
              <a:tr h="370840">
                <a:tc>
                  <a:txBody>
                    <a:bodyPr/>
                    <a:lstStyle/>
                    <a:p>
                      <a:r>
                        <a:rPr lang="es-ES" dirty="0" smtClean="0"/>
                        <a:t>Bastantes</a:t>
                      </a:r>
                      <a:r>
                        <a:rPr lang="es-ES" baseline="0" dirty="0" smtClean="0"/>
                        <a:t> ventajas</a:t>
                      </a:r>
                      <a:endParaRPr lang="es-ES" dirty="0"/>
                    </a:p>
                  </a:txBody>
                  <a:tcPr/>
                </a:tc>
                <a:tc>
                  <a:txBody>
                    <a:bodyPr/>
                    <a:lstStyle/>
                    <a:p>
                      <a:pPr algn="ctr"/>
                      <a:r>
                        <a:rPr lang="es-ES" dirty="0" smtClean="0"/>
                        <a:t>13,0</a:t>
                      </a:r>
                      <a:endParaRPr lang="es-ES" dirty="0"/>
                    </a:p>
                  </a:txBody>
                  <a:tcPr anchor="ctr"/>
                </a:tc>
                <a:tc>
                  <a:txBody>
                    <a:bodyPr/>
                    <a:lstStyle/>
                    <a:p>
                      <a:pPr algn="ctr"/>
                      <a:r>
                        <a:rPr lang="es-ES" dirty="0" smtClean="0"/>
                        <a:t>6,3</a:t>
                      </a:r>
                      <a:endParaRPr lang="es-ES" dirty="0"/>
                    </a:p>
                  </a:txBody>
                  <a:tcPr anchor="ctr"/>
                </a:tc>
                <a:tc>
                  <a:txBody>
                    <a:bodyPr/>
                    <a:lstStyle/>
                    <a:p>
                      <a:pPr algn="ctr"/>
                      <a:r>
                        <a:rPr lang="es-ES" dirty="0" smtClean="0"/>
                        <a:t>10,7</a:t>
                      </a:r>
                      <a:endParaRPr lang="es-ES" dirty="0"/>
                    </a:p>
                  </a:txBody>
                  <a:tcPr anchor="ctr"/>
                </a:tc>
                <a:tc>
                  <a:txBody>
                    <a:bodyPr/>
                    <a:lstStyle/>
                    <a:p>
                      <a:pPr algn="ctr"/>
                      <a:r>
                        <a:rPr lang="es-ES" dirty="0" smtClean="0"/>
                        <a:t>22,2</a:t>
                      </a:r>
                      <a:endParaRPr lang="es-ES" dirty="0"/>
                    </a:p>
                  </a:txBody>
                  <a:tcPr anchor="ctr">
                    <a:solidFill>
                      <a:srgbClr val="FFFF00"/>
                    </a:solidFill>
                  </a:tcPr>
                </a:tc>
                <a:tc>
                  <a:txBody>
                    <a:bodyPr/>
                    <a:lstStyle/>
                    <a:p>
                      <a:pPr algn="ctr"/>
                      <a:r>
                        <a:rPr lang="es-ES" dirty="0" smtClean="0"/>
                        <a:t>47,1</a:t>
                      </a:r>
                      <a:endParaRPr lang="es-ES" dirty="0"/>
                    </a:p>
                  </a:txBody>
                  <a:tcPr anchor="ctr">
                    <a:solidFill>
                      <a:srgbClr val="FFFF00"/>
                    </a:solidFill>
                  </a:tcPr>
                </a:tc>
              </a:tr>
              <a:tr h="370840">
                <a:tc>
                  <a:txBody>
                    <a:bodyPr/>
                    <a:lstStyle/>
                    <a:p>
                      <a:r>
                        <a:rPr lang="es-ES" dirty="0" smtClean="0"/>
                        <a:t>Muchas ventajas</a:t>
                      </a:r>
                      <a:endParaRPr lang="es-ES" dirty="0"/>
                    </a:p>
                  </a:txBody>
                  <a:tcPr/>
                </a:tc>
                <a:tc>
                  <a:txBody>
                    <a:bodyPr/>
                    <a:lstStyle/>
                    <a:p>
                      <a:pPr algn="ctr"/>
                      <a:r>
                        <a:rPr lang="es-ES" dirty="0" smtClean="0"/>
                        <a:t>30,1</a:t>
                      </a:r>
                      <a:endParaRPr lang="es-ES" dirty="0"/>
                    </a:p>
                  </a:txBody>
                  <a:tcPr anchor="ctr"/>
                </a:tc>
                <a:tc>
                  <a:txBody>
                    <a:bodyPr/>
                    <a:lstStyle/>
                    <a:p>
                      <a:pPr algn="ctr"/>
                      <a:r>
                        <a:rPr lang="es-ES" dirty="0" smtClean="0"/>
                        <a:t>1,1</a:t>
                      </a:r>
                      <a:endParaRPr lang="es-ES" dirty="0"/>
                    </a:p>
                  </a:txBody>
                  <a:tcPr anchor="ctr"/>
                </a:tc>
                <a:tc>
                  <a:txBody>
                    <a:bodyPr/>
                    <a:lstStyle/>
                    <a:p>
                      <a:pPr algn="ctr"/>
                      <a:r>
                        <a:rPr lang="es-ES" dirty="0" smtClean="0"/>
                        <a:t>4,5</a:t>
                      </a:r>
                      <a:endParaRPr lang="es-ES" dirty="0"/>
                    </a:p>
                  </a:txBody>
                  <a:tcPr anchor="ctr"/>
                </a:tc>
                <a:tc>
                  <a:txBody>
                    <a:bodyPr/>
                    <a:lstStyle/>
                    <a:p>
                      <a:pPr algn="ctr"/>
                      <a:r>
                        <a:rPr lang="es-ES" dirty="0" smtClean="0"/>
                        <a:t>8,0</a:t>
                      </a:r>
                      <a:endParaRPr lang="es-ES" dirty="0"/>
                    </a:p>
                  </a:txBody>
                  <a:tcPr anchor="ctr">
                    <a:solidFill>
                      <a:srgbClr val="FFFF00"/>
                    </a:solidFill>
                  </a:tcPr>
                </a:tc>
                <a:tc>
                  <a:txBody>
                    <a:bodyPr/>
                    <a:lstStyle/>
                    <a:p>
                      <a:pPr algn="ctr"/>
                      <a:r>
                        <a:rPr lang="es-ES" dirty="0" smtClean="0"/>
                        <a:t>54,7</a:t>
                      </a:r>
                      <a:endParaRPr lang="es-ES" dirty="0"/>
                    </a:p>
                  </a:txBody>
                  <a:tcPr anchor="ctr">
                    <a:solidFill>
                      <a:srgbClr val="FFFF00"/>
                    </a:solidFill>
                  </a:tcPr>
                </a:tc>
              </a:tr>
            </a:tbl>
          </a:graphicData>
        </a:graphic>
      </p:graphicFrame>
    </p:spTree>
    <p:extLst>
      <p:ext uri="{BB962C8B-B14F-4D97-AF65-F5344CB8AC3E}">
        <p14:creationId xmlns:p14="http://schemas.microsoft.com/office/powerpoint/2010/main" xmlns="" val="90967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22312" y="4406900"/>
            <a:ext cx="8098159" cy="1542380"/>
          </a:xfrm>
        </p:spPr>
        <p:txBody>
          <a:bodyPr/>
          <a:lstStyle/>
          <a:p>
            <a:r>
              <a:rPr lang="es-ES" dirty="0" smtClean="0"/>
              <a:t>Algunas variables a considerar</a:t>
            </a:r>
            <a:endParaRPr lang="es-ES" dirty="0"/>
          </a:p>
        </p:txBody>
      </p:sp>
      <p:sp>
        <p:nvSpPr>
          <p:cNvPr id="5" name="4 Marcador de texto"/>
          <p:cNvSpPr>
            <a:spLocks noGrp="1"/>
          </p:cNvSpPr>
          <p:nvPr>
            <p:ph type="body" idx="1"/>
          </p:nvPr>
        </p:nvSpPr>
        <p:spPr/>
        <p:txBody>
          <a:bodyPr/>
          <a:lstStyle/>
          <a:p>
            <a:r>
              <a:rPr lang="es-ES" dirty="0" smtClean="0"/>
              <a:t>Pequeñas dosis de datos más para pensar</a:t>
            </a:r>
            <a:endParaRPr lang="es-ES" dirty="0"/>
          </a:p>
        </p:txBody>
      </p:sp>
      <p:pic>
        <p:nvPicPr>
          <p:cNvPr id="6"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30269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Dinero para gastos semanales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xmlns="" val="11889185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4273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Consumo de cannabis en función de salidas nocturnas. En % </a:t>
            </a:r>
            <a:r>
              <a:rPr lang="es-ES" dirty="0" err="1" smtClean="0"/>
              <a:t>hor</a:t>
            </a:r>
            <a:r>
              <a:rPr lang="es-ES" dirty="0" smtClean="0"/>
              <a:t>.</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xmlns="" val="364722890"/>
              </p:ext>
            </p:extLst>
          </p:nvPr>
        </p:nvGraphicFramePr>
        <p:xfrm>
          <a:off x="457200" y="1600200"/>
          <a:ext cx="8229600" cy="42976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r>
                        <a:rPr lang="es-ES" dirty="0" smtClean="0"/>
                        <a:t> </a:t>
                      </a:r>
                      <a:endParaRPr lang="es-ES" dirty="0"/>
                    </a:p>
                  </a:txBody>
                  <a:tcPr/>
                </a:tc>
                <a:tc>
                  <a:txBody>
                    <a:bodyPr/>
                    <a:lstStyle/>
                    <a:p>
                      <a:pPr algn="ctr"/>
                      <a:r>
                        <a:rPr lang="es-ES" dirty="0" smtClean="0"/>
                        <a:t>Nunca</a:t>
                      </a:r>
                      <a:endParaRPr lang="es-ES" dirty="0"/>
                    </a:p>
                  </a:txBody>
                  <a:tcPr anchor="ctr"/>
                </a:tc>
                <a:tc>
                  <a:txBody>
                    <a:bodyPr/>
                    <a:lstStyle/>
                    <a:p>
                      <a:pPr algn="ctr"/>
                      <a:r>
                        <a:rPr lang="es-ES" dirty="0" smtClean="0"/>
                        <a:t>De 1 a 2 veces</a:t>
                      </a:r>
                      <a:endParaRPr lang="es-ES" dirty="0"/>
                    </a:p>
                  </a:txBody>
                  <a:tcPr anchor="ctr"/>
                </a:tc>
                <a:tc>
                  <a:txBody>
                    <a:bodyPr/>
                    <a:lstStyle/>
                    <a:p>
                      <a:pPr algn="ctr"/>
                      <a:r>
                        <a:rPr lang="es-ES" dirty="0" smtClean="0"/>
                        <a:t>De 3 a 9 veces</a:t>
                      </a:r>
                      <a:endParaRPr lang="es-ES" dirty="0"/>
                    </a:p>
                  </a:txBody>
                  <a:tcPr anchor="ctr"/>
                </a:tc>
                <a:tc>
                  <a:txBody>
                    <a:bodyPr/>
                    <a:lstStyle/>
                    <a:p>
                      <a:pPr algn="ctr"/>
                      <a:r>
                        <a:rPr lang="es-ES" dirty="0" smtClean="0"/>
                        <a:t>De 10 a 39 veces</a:t>
                      </a:r>
                      <a:endParaRPr lang="es-ES" dirty="0"/>
                    </a:p>
                  </a:txBody>
                  <a:tcPr anchor="ctr"/>
                </a:tc>
                <a:tc>
                  <a:txBody>
                    <a:bodyPr/>
                    <a:lstStyle/>
                    <a:p>
                      <a:pPr algn="ctr"/>
                      <a:r>
                        <a:rPr lang="es-ES" dirty="0" smtClean="0"/>
                        <a:t>Más de 40 veces</a:t>
                      </a:r>
                      <a:endParaRPr lang="es-ES" dirty="0"/>
                    </a:p>
                  </a:txBody>
                  <a:tcPr anchor="ctr"/>
                </a:tc>
              </a:tr>
              <a:tr h="370840">
                <a:tc>
                  <a:txBody>
                    <a:bodyPr/>
                    <a:lstStyle/>
                    <a:p>
                      <a:r>
                        <a:rPr lang="es-ES" dirty="0" smtClean="0"/>
                        <a:t>No salgo nunca de noche</a:t>
                      </a:r>
                      <a:endParaRPr lang="es-ES" dirty="0"/>
                    </a:p>
                  </a:txBody>
                  <a:tcPr/>
                </a:tc>
                <a:tc>
                  <a:txBody>
                    <a:bodyPr/>
                    <a:lstStyle/>
                    <a:p>
                      <a:pPr algn="ctr"/>
                      <a:r>
                        <a:rPr lang="es-ES" dirty="0" smtClean="0"/>
                        <a:t>93,4</a:t>
                      </a:r>
                      <a:endParaRPr lang="es-ES" dirty="0"/>
                    </a:p>
                  </a:txBody>
                  <a:tcPr anchor="ctr"/>
                </a:tc>
                <a:tc>
                  <a:txBody>
                    <a:bodyPr/>
                    <a:lstStyle/>
                    <a:p>
                      <a:pPr algn="ctr"/>
                      <a:r>
                        <a:rPr lang="es-ES" dirty="0" smtClean="0"/>
                        <a:t>2,2</a:t>
                      </a:r>
                      <a:endParaRPr lang="es-ES" dirty="0"/>
                    </a:p>
                  </a:txBody>
                  <a:tcPr anchor="ctr"/>
                </a:tc>
                <a:tc>
                  <a:txBody>
                    <a:bodyPr/>
                    <a:lstStyle/>
                    <a:p>
                      <a:pPr algn="ctr"/>
                      <a:r>
                        <a:rPr lang="es-ES" dirty="0" smtClean="0"/>
                        <a:t>1,1</a:t>
                      </a:r>
                      <a:endParaRPr lang="es-ES" dirty="0"/>
                    </a:p>
                  </a:txBody>
                  <a:tcPr anchor="ctr"/>
                </a:tc>
                <a:tc>
                  <a:txBody>
                    <a:bodyPr/>
                    <a:lstStyle/>
                    <a:p>
                      <a:pPr algn="ctr"/>
                      <a:r>
                        <a:rPr lang="es-ES" dirty="0" smtClean="0"/>
                        <a:t>0,6</a:t>
                      </a:r>
                      <a:endParaRPr lang="es-ES" dirty="0"/>
                    </a:p>
                  </a:txBody>
                  <a:tcPr anchor="ctr"/>
                </a:tc>
                <a:tc>
                  <a:txBody>
                    <a:bodyPr/>
                    <a:lstStyle/>
                    <a:p>
                      <a:pPr algn="ctr"/>
                      <a:r>
                        <a:rPr lang="es-ES" dirty="0" smtClean="0"/>
                        <a:t>1,1</a:t>
                      </a:r>
                      <a:endParaRPr lang="es-ES" dirty="0"/>
                    </a:p>
                  </a:txBody>
                  <a:tcPr anchor="ctr"/>
                </a:tc>
              </a:tr>
              <a:tr h="370840">
                <a:tc>
                  <a:txBody>
                    <a:bodyPr/>
                    <a:lstStyle/>
                    <a:p>
                      <a:r>
                        <a:rPr lang="es-ES" dirty="0" smtClean="0"/>
                        <a:t>Salgo muy de vez en cuando</a:t>
                      </a:r>
                      <a:endParaRPr lang="es-ES" dirty="0"/>
                    </a:p>
                  </a:txBody>
                  <a:tcPr/>
                </a:tc>
                <a:tc>
                  <a:txBody>
                    <a:bodyPr/>
                    <a:lstStyle/>
                    <a:p>
                      <a:pPr algn="ctr"/>
                      <a:r>
                        <a:rPr lang="es-ES" dirty="0" smtClean="0"/>
                        <a:t>77,4</a:t>
                      </a:r>
                      <a:endParaRPr lang="es-ES" dirty="0"/>
                    </a:p>
                  </a:txBody>
                  <a:tcPr anchor="ctr"/>
                </a:tc>
                <a:tc>
                  <a:txBody>
                    <a:bodyPr/>
                    <a:lstStyle/>
                    <a:p>
                      <a:pPr algn="ctr"/>
                      <a:r>
                        <a:rPr lang="es-ES" dirty="0" smtClean="0"/>
                        <a:t>7,4</a:t>
                      </a:r>
                      <a:endParaRPr lang="es-ES" dirty="0"/>
                    </a:p>
                  </a:txBody>
                  <a:tcPr anchor="ctr"/>
                </a:tc>
                <a:tc>
                  <a:txBody>
                    <a:bodyPr/>
                    <a:lstStyle/>
                    <a:p>
                      <a:pPr algn="ctr"/>
                      <a:r>
                        <a:rPr lang="es-ES" dirty="0" smtClean="0"/>
                        <a:t>5,1</a:t>
                      </a:r>
                      <a:endParaRPr lang="es-ES" dirty="0"/>
                    </a:p>
                  </a:txBody>
                  <a:tcPr anchor="ctr"/>
                </a:tc>
                <a:tc>
                  <a:txBody>
                    <a:bodyPr/>
                    <a:lstStyle/>
                    <a:p>
                      <a:pPr algn="ctr"/>
                      <a:r>
                        <a:rPr lang="es-ES" dirty="0" smtClean="0"/>
                        <a:t>3,2</a:t>
                      </a:r>
                      <a:endParaRPr lang="es-ES" dirty="0"/>
                    </a:p>
                  </a:txBody>
                  <a:tcPr anchor="ctr"/>
                </a:tc>
                <a:tc>
                  <a:txBody>
                    <a:bodyPr/>
                    <a:lstStyle/>
                    <a:p>
                      <a:pPr algn="ctr"/>
                      <a:r>
                        <a:rPr lang="es-ES" dirty="0" smtClean="0"/>
                        <a:t>6,0</a:t>
                      </a:r>
                      <a:endParaRPr lang="es-ES" dirty="0"/>
                    </a:p>
                  </a:txBody>
                  <a:tcPr anchor="ctr"/>
                </a:tc>
              </a:tr>
              <a:tr h="370840">
                <a:tc>
                  <a:txBody>
                    <a:bodyPr/>
                    <a:lstStyle/>
                    <a:p>
                      <a:r>
                        <a:rPr lang="es-ES" dirty="0" smtClean="0"/>
                        <a:t>Salgo con mas frecuencia</a:t>
                      </a:r>
                      <a:endParaRPr lang="es-ES" dirty="0"/>
                    </a:p>
                  </a:txBody>
                  <a:tcPr/>
                </a:tc>
                <a:tc>
                  <a:txBody>
                    <a:bodyPr/>
                    <a:lstStyle/>
                    <a:p>
                      <a:pPr algn="ctr"/>
                      <a:r>
                        <a:rPr lang="es-ES" dirty="0" smtClean="0"/>
                        <a:t>53,2</a:t>
                      </a:r>
                      <a:endParaRPr lang="es-ES" dirty="0"/>
                    </a:p>
                  </a:txBody>
                  <a:tcPr anchor="ctr"/>
                </a:tc>
                <a:tc>
                  <a:txBody>
                    <a:bodyPr/>
                    <a:lstStyle/>
                    <a:p>
                      <a:pPr algn="ctr"/>
                      <a:r>
                        <a:rPr lang="es-ES" dirty="0" smtClean="0"/>
                        <a:t>12,8</a:t>
                      </a:r>
                      <a:endParaRPr lang="es-ES" dirty="0"/>
                    </a:p>
                  </a:txBody>
                  <a:tcPr anchor="ctr"/>
                </a:tc>
                <a:tc>
                  <a:txBody>
                    <a:bodyPr/>
                    <a:lstStyle/>
                    <a:p>
                      <a:pPr algn="ctr"/>
                      <a:r>
                        <a:rPr lang="es-ES" dirty="0" smtClean="0"/>
                        <a:t>11,1</a:t>
                      </a:r>
                      <a:endParaRPr lang="es-ES" dirty="0"/>
                    </a:p>
                  </a:txBody>
                  <a:tcPr anchor="ctr"/>
                </a:tc>
                <a:tc>
                  <a:txBody>
                    <a:bodyPr/>
                    <a:lstStyle/>
                    <a:p>
                      <a:pPr algn="ctr"/>
                      <a:r>
                        <a:rPr lang="es-ES" dirty="0" smtClean="0"/>
                        <a:t>10,4</a:t>
                      </a:r>
                      <a:endParaRPr lang="es-ES" dirty="0"/>
                    </a:p>
                  </a:txBody>
                  <a:tcPr anchor="ctr"/>
                </a:tc>
                <a:tc>
                  <a:txBody>
                    <a:bodyPr/>
                    <a:lstStyle/>
                    <a:p>
                      <a:pPr algn="ctr"/>
                      <a:r>
                        <a:rPr lang="es-ES" dirty="0" smtClean="0"/>
                        <a:t>11,8</a:t>
                      </a:r>
                      <a:endParaRPr lang="es-ES" dirty="0"/>
                    </a:p>
                  </a:txBody>
                  <a:tcPr anchor="ctr"/>
                </a:tc>
              </a:tr>
              <a:tr h="370840">
                <a:tc>
                  <a:txBody>
                    <a:bodyPr/>
                    <a:lstStyle/>
                    <a:p>
                      <a:r>
                        <a:rPr lang="es-ES" dirty="0" smtClean="0"/>
                        <a:t>Salgo casi todas las semanas </a:t>
                      </a:r>
                      <a:endParaRPr lang="es-ES" dirty="0"/>
                    </a:p>
                  </a:txBody>
                  <a:tcPr/>
                </a:tc>
                <a:tc>
                  <a:txBody>
                    <a:bodyPr/>
                    <a:lstStyle/>
                    <a:p>
                      <a:pPr algn="ctr"/>
                      <a:r>
                        <a:rPr lang="es-ES" dirty="0" smtClean="0"/>
                        <a:t>36,4</a:t>
                      </a:r>
                      <a:endParaRPr lang="es-ES" dirty="0"/>
                    </a:p>
                  </a:txBody>
                  <a:tcPr anchor="ctr"/>
                </a:tc>
                <a:tc>
                  <a:txBody>
                    <a:bodyPr/>
                    <a:lstStyle/>
                    <a:p>
                      <a:pPr algn="ctr"/>
                      <a:r>
                        <a:rPr lang="es-ES" dirty="0" smtClean="0"/>
                        <a:t>9,0</a:t>
                      </a:r>
                      <a:endParaRPr lang="es-ES" dirty="0"/>
                    </a:p>
                  </a:txBody>
                  <a:tcPr anchor="ctr"/>
                </a:tc>
                <a:tc>
                  <a:txBody>
                    <a:bodyPr/>
                    <a:lstStyle/>
                    <a:p>
                      <a:pPr algn="ctr"/>
                      <a:r>
                        <a:rPr lang="es-ES" dirty="0" smtClean="0"/>
                        <a:t>12,0</a:t>
                      </a:r>
                      <a:endParaRPr lang="es-ES" dirty="0"/>
                    </a:p>
                  </a:txBody>
                  <a:tcPr anchor="ctr"/>
                </a:tc>
                <a:tc>
                  <a:txBody>
                    <a:bodyPr/>
                    <a:lstStyle/>
                    <a:p>
                      <a:pPr algn="ctr"/>
                      <a:r>
                        <a:rPr lang="es-ES" dirty="0" smtClean="0"/>
                        <a:t>14,3</a:t>
                      </a:r>
                      <a:endParaRPr lang="es-ES" dirty="0"/>
                    </a:p>
                  </a:txBody>
                  <a:tcPr anchor="ctr"/>
                </a:tc>
                <a:tc>
                  <a:txBody>
                    <a:bodyPr/>
                    <a:lstStyle/>
                    <a:p>
                      <a:pPr algn="ctr"/>
                      <a:r>
                        <a:rPr lang="es-ES" dirty="0" smtClean="0"/>
                        <a:t>27,2</a:t>
                      </a:r>
                      <a:endParaRPr lang="es-ES" dirty="0"/>
                    </a:p>
                  </a:txBody>
                  <a:tcPr anchor="ctr"/>
                </a:tc>
              </a:tr>
            </a:tbl>
          </a:graphicData>
        </a:graphic>
      </p:graphicFrame>
    </p:spTree>
    <p:extLst>
      <p:ext uri="{BB962C8B-B14F-4D97-AF65-F5344CB8AC3E}">
        <p14:creationId xmlns:p14="http://schemas.microsoft.com/office/powerpoint/2010/main" xmlns="" val="3906191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274638"/>
            <a:ext cx="6275040" cy="1192212"/>
          </a:xfrm>
        </p:spPr>
        <p:txBody>
          <a:bodyPr>
            <a:normAutofit fontScale="90000"/>
          </a:bodyPr>
          <a:lstStyle/>
          <a:p>
            <a:r>
              <a:rPr lang="es-ES" b="1" dirty="0" smtClean="0">
                <a:solidFill>
                  <a:schemeClr val="tx2">
                    <a:lumMod val="60000"/>
                    <a:lumOff val="40000"/>
                  </a:schemeClr>
                </a:solidFill>
              </a:rPr>
              <a:t>Algunas reflexiones al hilo de lo expuesto</a:t>
            </a:r>
            <a:endParaRPr lang="es-ES" b="1" dirty="0">
              <a:solidFill>
                <a:schemeClr val="tx2">
                  <a:lumMod val="60000"/>
                  <a:lumOff val="40000"/>
                </a:schemeClr>
              </a:solidFill>
            </a:endParaRPr>
          </a:p>
        </p:txBody>
      </p:sp>
      <p:sp>
        <p:nvSpPr>
          <p:cNvPr id="3" name="2 Marcador de contenido"/>
          <p:cNvSpPr>
            <a:spLocks noGrp="1"/>
          </p:cNvSpPr>
          <p:nvPr>
            <p:ph idx="1"/>
          </p:nvPr>
        </p:nvSpPr>
        <p:spPr/>
        <p:txBody>
          <a:bodyPr>
            <a:normAutofit fontScale="77500" lnSpcReduction="20000"/>
          </a:bodyPr>
          <a:lstStyle/>
          <a:p>
            <a:r>
              <a:rPr lang="es-ES" dirty="0"/>
              <a:t>Fumar algún </a:t>
            </a:r>
            <a:r>
              <a:rPr lang="es-ES" i="1" dirty="0"/>
              <a:t>derivado </a:t>
            </a:r>
            <a:r>
              <a:rPr lang="es-ES" i="1" dirty="0" err="1"/>
              <a:t>cannábico</a:t>
            </a:r>
            <a:r>
              <a:rPr lang="es-ES" dirty="0"/>
              <a:t> es el consumo de drogas ilegales más extendido, con mucha diferencia sobre el resto de sustancias. </a:t>
            </a:r>
            <a:endParaRPr lang="es-ES" dirty="0" smtClean="0"/>
          </a:p>
          <a:p>
            <a:r>
              <a:rPr lang="es-ES" dirty="0" smtClean="0"/>
              <a:t>La </a:t>
            </a:r>
            <a:r>
              <a:rPr lang="es-ES" dirty="0"/>
              <a:t>propagación de este </a:t>
            </a:r>
            <a:r>
              <a:rPr lang="es-ES" dirty="0" smtClean="0"/>
              <a:t>consumo pasa por </a:t>
            </a:r>
            <a:r>
              <a:rPr lang="es-ES" dirty="0"/>
              <a:t>una primera etapa, en los años 80, de estancamiento para luego sufrir un gran incremento, desde los inicios de la década de los 90 hasta la actualidad, en la que parece estar </a:t>
            </a:r>
            <a:r>
              <a:rPr lang="es-ES" dirty="0" smtClean="0"/>
              <a:t>detenido o descendiendo.</a:t>
            </a:r>
            <a:endParaRPr lang="es-ES" dirty="0"/>
          </a:p>
          <a:p>
            <a:r>
              <a:rPr lang="es-ES" dirty="0"/>
              <a:t>Este crecimiento coincide con el incremento que ha sufrido la </a:t>
            </a:r>
            <a:r>
              <a:rPr lang="es-ES" b="1" dirty="0"/>
              <a:t>demanda de tratamiento por esta sustancia </a:t>
            </a:r>
            <a:r>
              <a:rPr lang="es-ES" dirty="0"/>
              <a:t>y, aunque la distancia entre las personas que dicen consumirla semanal o diariamente con las que solicitan ingresar en un  tratamiento es muy grande, el caso es que esta demanda asistencial ha crecido considerablemente. </a:t>
            </a:r>
            <a:endParaRPr lang="es-ES" dirty="0" smtClean="0"/>
          </a:p>
        </p:txBody>
      </p:sp>
      <p:pic>
        <p:nvPicPr>
          <p:cNvPr id="4"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674823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19256" cy="4785395"/>
          </a:xfrm>
        </p:spPr>
        <p:txBody>
          <a:bodyPr>
            <a:normAutofit fontScale="92500" lnSpcReduction="10000"/>
          </a:bodyPr>
          <a:lstStyle/>
          <a:p>
            <a:r>
              <a:rPr lang="es-ES" dirty="0"/>
              <a:t>El consumo de cannabis está </a:t>
            </a:r>
            <a:r>
              <a:rPr lang="es-ES" dirty="0" smtClean="0"/>
              <a:t>más </a:t>
            </a:r>
            <a:r>
              <a:rPr lang="es-ES" dirty="0"/>
              <a:t>implantado entre los varones que entre las mujeres en todas las categorías de consumo consideradas, </a:t>
            </a:r>
            <a:r>
              <a:rPr lang="es-ES" dirty="0" smtClean="0"/>
              <a:t>pero???</a:t>
            </a:r>
          </a:p>
          <a:p>
            <a:r>
              <a:rPr lang="es-ES" dirty="0" smtClean="0"/>
              <a:t>El </a:t>
            </a:r>
            <a:r>
              <a:rPr lang="es-ES" dirty="0"/>
              <a:t>consumo es notorio año tras año desde los 12 años, hasta los 14</a:t>
            </a:r>
            <a:r>
              <a:rPr lang="es-ES" dirty="0" smtClean="0"/>
              <a:t>, </a:t>
            </a:r>
            <a:r>
              <a:rPr lang="es-ES" dirty="0"/>
              <a:t>15 hasta los 16 años en los que ya a la mayoría del alumnado ha </a:t>
            </a:r>
            <a:r>
              <a:rPr lang="es-ES" dirty="0" smtClean="0"/>
              <a:t>probado. </a:t>
            </a:r>
          </a:p>
          <a:p>
            <a:r>
              <a:rPr lang="es-ES" dirty="0" smtClean="0"/>
              <a:t>Esta </a:t>
            </a:r>
            <a:r>
              <a:rPr lang="es-ES" dirty="0"/>
              <a:t>edad viene a coincidir con el final de la Secundaria Obligatoria (4º de ESO), es por lo tanto una sustancia ilegal que tiene la edad de inicio más baja</a:t>
            </a:r>
          </a:p>
          <a:p>
            <a:endParaRPr lang="es-ES" dirty="0"/>
          </a:p>
        </p:txBody>
      </p:sp>
      <p:pic>
        <p:nvPicPr>
          <p:cNvPr id="4"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90703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466850"/>
            <a:ext cx="8147248" cy="5019353"/>
          </a:xfrm>
        </p:spPr>
        <p:txBody>
          <a:bodyPr/>
          <a:lstStyle/>
          <a:p>
            <a:r>
              <a:rPr lang="es-ES" dirty="0" smtClean="0"/>
              <a:t>Se ha producido una tolerancia social hacia el consumo de cannabis y los/as adolescentes no son ajenos a ello. </a:t>
            </a:r>
          </a:p>
          <a:p>
            <a:r>
              <a:rPr lang="es-ES" dirty="0" smtClean="0"/>
              <a:t>No se pueden mezclar los mensajes dirigidos hacia la sociedad adulta respecto al cannabis y los que deben darse a la población adolescente.</a:t>
            </a:r>
          </a:p>
          <a:p>
            <a:pPr marL="0" indent="0">
              <a:buNone/>
            </a:pPr>
            <a:r>
              <a:rPr lang="es-ES" dirty="0" smtClean="0"/>
              <a:t>					</a:t>
            </a:r>
            <a:r>
              <a:rPr lang="es-ES" b="1" dirty="0" err="1" smtClean="0">
                <a:solidFill>
                  <a:schemeClr val="tx2">
                    <a:lumMod val="75000"/>
                  </a:schemeClr>
                </a:solidFill>
              </a:rPr>
              <a:t>Mila</a:t>
            </a:r>
            <a:r>
              <a:rPr lang="es-ES" b="1" dirty="0" smtClean="0">
                <a:solidFill>
                  <a:schemeClr val="tx2">
                    <a:lumMod val="75000"/>
                  </a:schemeClr>
                </a:solidFill>
              </a:rPr>
              <a:t> </a:t>
            </a:r>
            <a:r>
              <a:rPr lang="es-ES" b="1" dirty="0">
                <a:solidFill>
                  <a:schemeClr val="tx2">
                    <a:lumMod val="75000"/>
                  </a:schemeClr>
                </a:solidFill>
              </a:rPr>
              <a:t>Esker!</a:t>
            </a:r>
            <a:endParaRPr lang="es-ES" b="1" dirty="0" smtClean="0">
              <a:solidFill>
                <a:schemeClr val="tx2">
                  <a:lumMod val="75000"/>
                </a:schemeClr>
              </a:solidFill>
            </a:endParaRPr>
          </a:p>
          <a:p>
            <a:endParaRPr lang="es-ES" dirty="0" smtClean="0"/>
          </a:p>
          <a:p>
            <a:endParaRPr lang="es-ES" dirty="0"/>
          </a:p>
        </p:txBody>
      </p:sp>
      <p:pic>
        <p:nvPicPr>
          <p:cNvPr id="5"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60496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ES" dirty="0" err="1" smtClean="0"/>
              <a:t>Mila</a:t>
            </a:r>
            <a:r>
              <a:rPr lang="es-ES" dirty="0" smtClean="0"/>
              <a:t> Esker!</a:t>
            </a:r>
            <a:endParaRPr lang="es-ES" dirty="0"/>
          </a:p>
        </p:txBody>
      </p:sp>
      <p:sp>
        <p:nvSpPr>
          <p:cNvPr id="5" name="4 Subtítulo"/>
          <p:cNvSpPr>
            <a:spLocks noGrp="1"/>
          </p:cNvSpPr>
          <p:nvPr>
            <p:ph type="subTitle" idx="1"/>
          </p:nvPr>
        </p:nvSpPr>
        <p:spPr>
          <a:xfrm>
            <a:off x="3707904" y="4869160"/>
            <a:ext cx="4064496" cy="769640"/>
          </a:xfrm>
        </p:spPr>
        <p:txBody>
          <a:bodyPr/>
          <a:lstStyle/>
          <a:p>
            <a:endParaRPr lang="es-ES" dirty="0" smtClean="0"/>
          </a:p>
          <a:p>
            <a:endParaRPr lang="es-ES" dirty="0"/>
          </a:p>
        </p:txBody>
      </p:sp>
      <p:pic>
        <p:nvPicPr>
          <p:cNvPr id="6" name="Picture 6"/>
          <p:cNvPicPr/>
          <p:nvPr/>
        </p:nvPicPr>
        <p:blipFill>
          <a:blip r:embed="rId2">
            <a:extLst>
              <a:ext uri="{28A0092B-C50C-407E-A947-70E740481C1C}">
                <a14:useLocalDpi xmlns:a14="http://schemas.microsoft.com/office/drawing/2010/main" xmlns="" val="0"/>
              </a:ext>
            </a:extLst>
          </a:blip>
          <a:srcRect/>
          <a:stretch>
            <a:fillRect/>
          </a:stretch>
        </p:blipFill>
        <p:spPr bwMode="auto">
          <a:xfrm>
            <a:off x="33358" y="0"/>
            <a:ext cx="2143125" cy="146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24703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1 Título"/>
          <p:cNvSpPr>
            <a:spLocks noGrp="1"/>
          </p:cNvSpPr>
          <p:nvPr>
            <p:ph type="title"/>
          </p:nvPr>
        </p:nvSpPr>
        <p:spPr/>
        <p:txBody>
          <a:bodyPr>
            <a:normAutofit fontScale="90000"/>
          </a:bodyPr>
          <a:lstStyle/>
          <a:p>
            <a:r>
              <a:rPr lang="es-ES" dirty="0" smtClean="0"/>
              <a:t>Prevalencia del consumo de cannabis</a:t>
            </a:r>
            <a:br>
              <a:rPr lang="es-ES" dirty="0" smtClean="0"/>
            </a:br>
            <a:r>
              <a:rPr lang="es-ES" dirty="0" smtClean="0"/>
              <a:t>escolares CAPV (12 y más años)</a:t>
            </a:r>
          </a:p>
        </p:txBody>
      </p:sp>
      <p:sp>
        <p:nvSpPr>
          <p:cNvPr id="2" name="1 CuadroTexto"/>
          <p:cNvSpPr txBox="1"/>
          <p:nvPr/>
        </p:nvSpPr>
        <p:spPr>
          <a:xfrm>
            <a:off x="395536" y="6056421"/>
            <a:ext cx="7560840" cy="338554"/>
          </a:xfrm>
          <a:prstGeom prst="rect">
            <a:avLst/>
          </a:prstGeom>
          <a:noFill/>
        </p:spPr>
        <p:txBody>
          <a:bodyPr wrap="square" rtlCol="0">
            <a:spAutoFit/>
          </a:bodyPr>
          <a:lstStyle/>
          <a:p>
            <a:r>
              <a:rPr lang="es-ES" sz="1600" dirty="0" smtClean="0"/>
              <a:t>Fuente: Instituto Deusto de Drogodependencias, UD, (2012): Drogas y Escuela VIII </a:t>
            </a:r>
            <a:endParaRPr lang="es-ES" sz="1600" dirty="0"/>
          </a:p>
        </p:txBody>
      </p:sp>
      <p:graphicFrame>
        <p:nvGraphicFramePr>
          <p:cNvPr id="7" name="1 Gráfico"/>
          <p:cNvGraphicFramePr>
            <a:graphicFrameLocks noGrp="1"/>
          </p:cNvGraphicFramePr>
          <p:nvPr>
            <p:ph idx="1"/>
            <p:extLst>
              <p:ext uri="{D42A27DB-BD31-4B8C-83A1-F6EECF244321}">
                <p14:modId xmlns:p14="http://schemas.microsoft.com/office/powerpoint/2010/main" xmlns="" val="806238539"/>
              </p:ext>
            </p:extLst>
          </p:nvPr>
        </p:nvGraphicFramePr>
        <p:xfrm>
          <a:off x="457200" y="1600201"/>
          <a:ext cx="8147248" cy="41330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50883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1858218"/>
          </a:xfrm>
        </p:spPr>
        <p:txBody>
          <a:bodyPr>
            <a:normAutofit/>
          </a:bodyPr>
          <a:lstStyle/>
          <a:p>
            <a:r>
              <a:rPr lang="es-ES" sz="3600" dirty="0" smtClean="0">
                <a:solidFill>
                  <a:schemeClr val="tx2">
                    <a:lumMod val="75000"/>
                  </a:schemeClr>
                </a:solidFill>
              </a:rPr>
              <a:t>Dicho en datos absolutos…</a:t>
            </a:r>
            <a:br>
              <a:rPr lang="es-ES" sz="3600" dirty="0" smtClean="0">
                <a:solidFill>
                  <a:schemeClr val="tx2">
                    <a:lumMod val="75000"/>
                  </a:schemeClr>
                </a:solidFill>
              </a:rPr>
            </a:br>
            <a:r>
              <a:rPr lang="es-ES" sz="3600" dirty="0" smtClean="0">
                <a:solidFill>
                  <a:schemeClr val="tx2">
                    <a:lumMod val="75000"/>
                  </a:schemeClr>
                </a:solidFill>
              </a:rPr>
              <a:t>del conjunto de escolares de ESO, Bachiller, FP y PCPI</a:t>
            </a:r>
            <a:endParaRPr lang="es-ES" sz="3600" dirty="0">
              <a:solidFill>
                <a:schemeClr val="tx2">
                  <a:lumMod val="75000"/>
                </a:schemeClr>
              </a:solidFill>
            </a:endParaRPr>
          </a:p>
        </p:txBody>
      </p:sp>
      <p:sp>
        <p:nvSpPr>
          <p:cNvPr id="3" name="2 Marcador de contenido"/>
          <p:cNvSpPr>
            <a:spLocks noGrp="1"/>
          </p:cNvSpPr>
          <p:nvPr>
            <p:ph idx="1"/>
          </p:nvPr>
        </p:nvSpPr>
        <p:spPr>
          <a:xfrm>
            <a:off x="611560" y="2636912"/>
            <a:ext cx="8219256" cy="3412976"/>
          </a:xfrm>
        </p:spPr>
        <p:txBody>
          <a:bodyPr/>
          <a:lstStyle/>
          <a:p>
            <a:r>
              <a:rPr lang="es-ES" dirty="0" smtClean="0"/>
              <a:t>Unos 4.900 escolares fuman cannabis diariamente</a:t>
            </a:r>
          </a:p>
          <a:p>
            <a:r>
              <a:rPr lang="es-ES" dirty="0" smtClean="0"/>
              <a:t>10.800 lo hacen semanalmente</a:t>
            </a:r>
          </a:p>
          <a:p>
            <a:r>
              <a:rPr lang="es-ES" dirty="0" smtClean="0"/>
              <a:t>26.000 lo consumen habitualmente</a:t>
            </a:r>
          </a:p>
          <a:p>
            <a:r>
              <a:rPr lang="es-ES" dirty="0" smtClean="0"/>
              <a:t>48.000 lo han probado</a:t>
            </a:r>
          </a:p>
          <a:p>
            <a:endParaRPr lang="es-ES" dirty="0" smtClean="0"/>
          </a:p>
          <a:p>
            <a:endParaRPr lang="es-ES" dirty="0" smtClean="0"/>
          </a:p>
          <a:p>
            <a:endParaRPr lang="es-ES" dirty="0"/>
          </a:p>
        </p:txBody>
      </p:sp>
    </p:spTree>
    <p:extLst>
      <p:ext uri="{BB962C8B-B14F-4D97-AF65-F5344CB8AC3E}">
        <p14:creationId xmlns:p14="http://schemas.microsoft.com/office/powerpoint/2010/main" xmlns="" val="314116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395536" y="274638"/>
            <a:ext cx="8291264" cy="922114"/>
          </a:xfrm>
        </p:spPr>
        <p:txBody>
          <a:bodyPr>
            <a:normAutofit fontScale="90000"/>
          </a:bodyPr>
          <a:lstStyle/>
          <a:p>
            <a:r>
              <a:rPr lang="es-ES" sz="4000" dirty="0" smtClean="0"/>
              <a:t>Prevalencia del consumo de cannabis en función de la edad y género</a:t>
            </a:r>
          </a:p>
        </p:txBody>
      </p:sp>
      <p:graphicFrame>
        <p:nvGraphicFramePr>
          <p:cNvPr id="4" name="3 Marcador de contenido"/>
          <p:cNvGraphicFramePr>
            <a:graphicFrameLocks noGrp="1"/>
          </p:cNvGraphicFramePr>
          <p:nvPr>
            <p:ph sz="half" idx="2"/>
            <p:extLst>
              <p:ext uri="{D42A27DB-BD31-4B8C-83A1-F6EECF244321}">
                <p14:modId xmlns:p14="http://schemas.microsoft.com/office/powerpoint/2010/main" xmlns="" val="2543161837"/>
              </p:ext>
            </p:extLst>
          </p:nvPr>
        </p:nvGraphicFramePr>
        <p:xfrm>
          <a:off x="467544" y="1340768"/>
          <a:ext cx="8208912" cy="5344894"/>
        </p:xfrm>
        <a:graphic>
          <a:graphicData uri="http://schemas.openxmlformats.org/drawingml/2006/table">
            <a:tbl>
              <a:tblPr/>
              <a:tblGrid>
                <a:gridCol w="1026114"/>
                <a:gridCol w="1026114"/>
                <a:gridCol w="1026114"/>
                <a:gridCol w="1026114"/>
                <a:gridCol w="1026114"/>
                <a:gridCol w="1026114"/>
                <a:gridCol w="1026114"/>
                <a:gridCol w="1026114"/>
              </a:tblGrid>
              <a:tr h="206662">
                <a:tc>
                  <a:txBody>
                    <a:bodyPr/>
                    <a:lstStyle/>
                    <a:p>
                      <a:pPr>
                        <a:spcAft>
                          <a:spcPts val="0"/>
                        </a:spcAft>
                      </a:pPr>
                      <a:r>
                        <a:rPr lang="es-ES" sz="1200" b="1" dirty="0">
                          <a:latin typeface="Arial"/>
                          <a:ea typeface="Times New Roman"/>
                          <a:cs typeface="Times New Roman"/>
                        </a:rPr>
                        <a:t> </a:t>
                      </a:r>
                      <a:endParaRPr lang="es-ES" sz="2400" dirty="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pPr algn="ctr">
                        <a:spcAft>
                          <a:spcPts val="0"/>
                        </a:spcAft>
                      </a:pPr>
                      <a:r>
                        <a:rPr lang="es-ES" sz="1400" b="1" dirty="0">
                          <a:latin typeface="Arial"/>
                          <a:ea typeface="Times New Roman"/>
                          <a:cs typeface="Times New Roman"/>
                        </a:rPr>
                        <a:t>TOTAL</a:t>
                      </a:r>
                      <a:endParaRPr lang="es-ES" sz="2800" dirty="0">
                        <a:latin typeface="Times New Roman"/>
                        <a:ea typeface="Times New Roman"/>
                        <a:cs typeface="Times New Roman"/>
                      </a:endParaRPr>
                    </a:p>
                  </a:txBody>
                  <a:tcPr marL="29459" marR="29459" marT="0" marB="0" anchor="ctr">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Hom bre</a:t>
                      </a:r>
                      <a:endParaRPr lang="es-ES" sz="2800">
                        <a:latin typeface="Times New Roman"/>
                        <a:ea typeface="Times New Roman"/>
                        <a:cs typeface="Times New Roman"/>
                      </a:endParaRPr>
                    </a:p>
                  </a:txBody>
                  <a:tcPr marL="29459" marR="29459" marT="0" marB="0" anchor="ctr">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Mu jer</a:t>
                      </a:r>
                      <a:endParaRPr lang="es-ES" sz="2800">
                        <a:latin typeface="Times New Roman"/>
                        <a:ea typeface="Times New Roman"/>
                        <a:cs typeface="Times New Roman"/>
                      </a:endParaRPr>
                    </a:p>
                  </a:txBody>
                  <a:tcPr marL="29459" marR="29459" marT="0" marB="0" anchor="ctr">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12 a 13</a:t>
                      </a:r>
                      <a:endParaRPr lang="es-ES" sz="2800">
                        <a:latin typeface="Times New Roman"/>
                        <a:ea typeface="Times New Roman"/>
                        <a:cs typeface="Times New Roman"/>
                      </a:endParaRPr>
                    </a:p>
                  </a:txBody>
                  <a:tcPr marL="29459" marR="29459" marT="0" marB="0" anchor="ctr">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14 a 15</a:t>
                      </a:r>
                      <a:endParaRPr lang="es-ES" sz="2800">
                        <a:latin typeface="Times New Roman"/>
                        <a:ea typeface="Times New Roman"/>
                        <a:cs typeface="Times New Roman"/>
                      </a:endParaRPr>
                    </a:p>
                  </a:txBody>
                  <a:tcPr marL="29459" marR="29459" marT="0" marB="0" anchor="ctr">
                    <a:lnL>
                      <a:noFill/>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16 a 18</a:t>
                      </a:r>
                      <a:endParaRPr lang="es-ES" sz="2800">
                        <a:latin typeface="Times New Roman"/>
                        <a:ea typeface="Times New Roman"/>
                        <a:cs typeface="Times New Roman"/>
                      </a:endParaRPr>
                    </a:p>
                  </a:txBody>
                  <a:tcPr marL="29459" marR="29459" marT="0" marB="0" anchor="ctr">
                    <a:lnL>
                      <a:noFill/>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19 y mas</a:t>
                      </a:r>
                      <a:endParaRPr lang="es-ES" sz="2800">
                        <a:latin typeface="Times New Roman"/>
                        <a:ea typeface="Times New Roman"/>
                        <a:cs typeface="Times New Roman"/>
                      </a:endParaRPr>
                    </a:p>
                  </a:txBody>
                  <a:tcPr marL="29459" marR="29459" marT="0" marB="0" anchor="ctr">
                    <a:lnL>
                      <a:noFill/>
                    </a:lnL>
                    <a:lnR>
                      <a:noFill/>
                    </a:lnR>
                    <a:lnT>
                      <a:noFill/>
                    </a:lnT>
                    <a:lnB>
                      <a:noFill/>
                    </a:lnB>
                    <a:solidFill>
                      <a:srgbClr val="B8CCE4"/>
                    </a:solidFill>
                  </a:tcPr>
                </a:tc>
              </a:tr>
              <a:tr h="206662">
                <a:tc>
                  <a:txBody>
                    <a:bodyPr/>
                    <a:lstStyle/>
                    <a:p>
                      <a:pPr>
                        <a:spcAft>
                          <a:spcPts val="0"/>
                        </a:spcAft>
                      </a:pPr>
                      <a:r>
                        <a:rPr lang="es-ES" sz="1200" b="1">
                          <a:latin typeface="Arial"/>
                          <a:ea typeface="Times New Roman"/>
                          <a:cs typeface="Times New Roman"/>
                        </a:rPr>
                        <a:t>TOTAL</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4.239</a:t>
                      </a:r>
                      <a:endParaRPr lang="es-ES" sz="2800">
                        <a:latin typeface="Times New Roman"/>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2.208</a:t>
                      </a:r>
                      <a:endParaRPr lang="es-ES" sz="2800">
                        <a:latin typeface="Times New Roman"/>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1.970</a:t>
                      </a:r>
                      <a:endParaRPr lang="es-ES" sz="2800">
                        <a:latin typeface="Times New Roman"/>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1.311</a:t>
                      </a:r>
                      <a:endParaRPr lang="es-ES" sz="2800">
                        <a:latin typeface="Times New Roman"/>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1.254</a:t>
                      </a:r>
                      <a:endParaRPr lang="es-ES" sz="28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1.079</a:t>
                      </a:r>
                      <a:endParaRPr lang="es-ES" sz="28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pPr algn="ctr">
                        <a:spcAft>
                          <a:spcPts val="0"/>
                        </a:spcAft>
                      </a:pPr>
                      <a:r>
                        <a:rPr lang="es-ES" sz="1400" b="1">
                          <a:latin typeface="Arial"/>
                          <a:ea typeface="Times New Roman"/>
                          <a:cs typeface="Times New Roman"/>
                        </a:rPr>
                        <a:t>540</a:t>
                      </a:r>
                      <a:endParaRPr lang="es-ES" sz="28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r>
              <a:tr h="529054">
                <a:tc>
                  <a:txBody>
                    <a:bodyPr/>
                    <a:lstStyle/>
                    <a:p>
                      <a:pPr>
                        <a:spcAft>
                          <a:spcPts val="0"/>
                        </a:spcAft>
                      </a:pPr>
                      <a:r>
                        <a:rPr lang="es-ES" sz="1200" b="1">
                          <a:latin typeface="Arial"/>
                          <a:ea typeface="Times New Roman"/>
                          <a:cs typeface="Times New Roman"/>
                        </a:rPr>
                        <a:t>LO LARGO DE TU VIDA'</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endParaRPr lang="es-ES" sz="1600" dirty="0">
                        <a:latin typeface="Calibri"/>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endParaRPr lang="es-ES" sz="1600">
                        <a:latin typeface="Calibri"/>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endParaRPr lang="es-ES" sz="1600" dirty="0">
                        <a:latin typeface="Calibri"/>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endParaRPr lang="es-ES" sz="1600" dirty="0">
                        <a:latin typeface="Calibri"/>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endParaRPr lang="es-ES" sz="1600">
                        <a:latin typeface="Calibri"/>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endParaRPr lang="es-ES" sz="1600">
                        <a:latin typeface="Calibri"/>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endParaRPr lang="es-ES" sz="1600">
                        <a:latin typeface="Calibri"/>
                        <a:ea typeface="Times New Roman"/>
                        <a:cs typeface="Times New Roman"/>
                      </a:endParaRP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Nunca</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63,5</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60,2</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67,0</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93,0</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68,3</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40,4</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27,2</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1 a 5</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12,7</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12,3</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13,5</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3,4</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13,9</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20,7</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17,3</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6 a 19</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7,1</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6,5</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7,9</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0,7</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smtClean="0">
                          <a:latin typeface="+mj-lt"/>
                          <a:ea typeface="Times New Roman"/>
                          <a:cs typeface="Times New Roman"/>
                        </a:rPr>
                        <a:t>7,0</a:t>
                      </a:r>
                      <a:endParaRPr lang="es-ES" sz="1800" dirty="0">
                        <a:latin typeface="+mj-lt"/>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11,5</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13,6</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20 y más</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15,5</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19,8</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10,5</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1,2</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9,6</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26,5</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41,7</a:t>
                      </a:r>
                    </a:p>
                  </a:txBody>
                  <a:tcPr marL="29459" marR="29459" marT="0" marB="0" anchor="b">
                    <a:lnL>
                      <a:noFill/>
                    </a:lnL>
                    <a:lnR>
                      <a:noFill/>
                    </a:lnR>
                    <a:lnT>
                      <a:noFill/>
                    </a:lnT>
                    <a:lnB>
                      <a:noFill/>
                    </a:lnB>
                    <a:solidFill>
                      <a:srgbClr val="FFFFFF"/>
                    </a:solidFill>
                  </a:tcPr>
                </a:tc>
              </a:tr>
              <a:tr h="529054">
                <a:tc>
                  <a:txBody>
                    <a:bodyPr/>
                    <a:lstStyle/>
                    <a:p>
                      <a:pPr>
                        <a:spcAft>
                          <a:spcPts val="0"/>
                        </a:spcAft>
                      </a:pPr>
                      <a:r>
                        <a:rPr lang="es-ES" sz="1200" b="1">
                          <a:latin typeface="Arial"/>
                          <a:ea typeface="Times New Roman"/>
                          <a:cs typeface="Times New Roman"/>
                        </a:rPr>
                        <a:t>DURANTE EL ULTIMO AÑO</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endParaRPr lang="es-ES" sz="1800" dirty="0">
                        <a:latin typeface="+mj-lt"/>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endParaRPr lang="es-ES" sz="1800" dirty="0">
                        <a:latin typeface="+mj-lt"/>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a:noFill/>
                    </a:lnR>
                    <a:lnT>
                      <a:noFill/>
                    </a:lnT>
                    <a:lnB>
                      <a:noFill/>
                    </a:lnB>
                    <a:solidFill>
                      <a:srgbClr val="B8CCE4"/>
                    </a:solidFill>
                  </a:tcPr>
                </a:tc>
              </a:tr>
              <a:tr h="206662">
                <a:tc>
                  <a:txBody>
                    <a:bodyPr/>
                    <a:lstStyle/>
                    <a:p>
                      <a:pPr>
                        <a:spcAft>
                          <a:spcPts val="0"/>
                        </a:spcAft>
                      </a:pPr>
                      <a:r>
                        <a:rPr lang="es-ES" sz="1200" b="1">
                          <a:latin typeface="Arial"/>
                          <a:ea typeface="Times New Roman"/>
                          <a:cs typeface="Times New Roman"/>
                        </a:rPr>
                        <a:t>Nunca</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68,4</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65,4</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71,9</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92,5</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69,4</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48,3</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48,7</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1 a 5</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12,3</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11,4</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13,4</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2,7</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13,8</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20,9</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14,5</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6 a 19</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6,1</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5,9</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6,4</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0,7</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7</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10,9</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8,1</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20 y más</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10,8</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14,7</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6,2</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7,5</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18,4</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26,1</a:t>
                      </a:r>
                    </a:p>
                  </a:txBody>
                  <a:tcPr marL="29459" marR="29459" marT="0" marB="0" anchor="b">
                    <a:lnL>
                      <a:noFill/>
                    </a:lnL>
                    <a:lnR>
                      <a:noFill/>
                    </a:lnR>
                    <a:lnT>
                      <a:noFill/>
                    </a:lnT>
                    <a:lnB>
                      <a:noFill/>
                    </a:lnB>
                    <a:solidFill>
                      <a:srgbClr val="FFFFFF"/>
                    </a:solidFill>
                  </a:tcPr>
                </a:tc>
              </a:tr>
              <a:tr h="529054">
                <a:tc>
                  <a:txBody>
                    <a:bodyPr/>
                    <a:lstStyle/>
                    <a:p>
                      <a:pPr>
                        <a:spcAft>
                          <a:spcPts val="0"/>
                        </a:spcAft>
                      </a:pPr>
                      <a:r>
                        <a:rPr lang="es-ES" sz="1200" b="1">
                          <a:latin typeface="Arial"/>
                          <a:ea typeface="Times New Roman"/>
                          <a:cs typeface="Times New Roman"/>
                        </a:rPr>
                        <a:t>DURANTE EL ULTIMO MES</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dirty="0">
                        <a:latin typeface="+mj-lt"/>
                        <a:ea typeface="Times New Roman"/>
                        <a:cs typeface="Times New Roman"/>
                      </a:endParaRPr>
                    </a:p>
                  </a:txBody>
                  <a:tcPr marL="29459" marR="29459" marT="0" marB="0" anchor="b">
                    <a:lnL>
                      <a:noFill/>
                    </a:lnL>
                    <a:lnR>
                      <a:noFill/>
                    </a:lnR>
                    <a:lnT>
                      <a:noFill/>
                    </a:lnT>
                    <a:lnB>
                      <a:noFill/>
                    </a:lnB>
                    <a:solidFill>
                      <a:srgbClr val="B8CCE4"/>
                    </a:solidFill>
                  </a:tcPr>
                </a:tc>
                <a:tc>
                  <a:txBody>
                    <a:bodyPr/>
                    <a:lstStyle/>
                    <a:p>
                      <a:endParaRPr lang="es-ES" sz="1800">
                        <a:latin typeface="+mj-lt"/>
                        <a:ea typeface="Times New Roman"/>
                        <a:cs typeface="Times New Roman"/>
                      </a:endParaRPr>
                    </a:p>
                  </a:txBody>
                  <a:tcPr marL="29459" marR="29459" marT="0" marB="0" anchor="b">
                    <a:lnL>
                      <a:noFill/>
                    </a:lnL>
                    <a:lnR>
                      <a:noFill/>
                    </a:lnR>
                    <a:lnT>
                      <a:noFill/>
                    </a:lnT>
                    <a:lnB>
                      <a:noFill/>
                    </a:lnB>
                    <a:solidFill>
                      <a:srgbClr val="B8CCE4"/>
                    </a:solidFill>
                  </a:tcPr>
                </a:tc>
              </a:tr>
              <a:tr h="206662">
                <a:tc>
                  <a:txBody>
                    <a:bodyPr/>
                    <a:lstStyle/>
                    <a:p>
                      <a:pPr>
                        <a:spcAft>
                          <a:spcPts val="0"/>
                        </a:spcAft>
                      </a:pPr>
                      <a:r>
                        <a:rPr lang="es-ES" sz="1200" b="1">
                          <a:latin typeface="Arial"/>
                          <a:ea typeface="Times New Roman"/>
                          <a:cs typeface="Times New Roman"/>
                        </a:rPr>
                        <a:t>Nunca</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78,5</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74,9</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82,7</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94,0</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79,0</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66,5</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64,0</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1 a 5</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9,10</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8,90</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9,30</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1,7</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10,9</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15,4</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10,0</a:t>
                      </a:r>
                    </a:p>
                  </a:txBody>
                  <a:tcPr marL="29459" marR="29459" marT="0" marB="0" anchor="b">
                    <a:lnL>
                      <a:noFill/>
                    </a:lnL>
                    <a:lnR>
                      <a:noFill/>
                    </a:lnR>
                    <a:lnT>
                      <a:noFill/>
                    </a:lnT>
                    <a:lnB>
                      <a:noFill/>
                    </a:lnB>
                    <a:solidFill>
                      <a:srgbClr val="FFFFFF"/>
                    </a:solidFill>
                  </a:tcPr>
                </a:tc>
              </a:tr>
              <a:tr h="206662">
                <a:tc>
                  <a:txBody>
                    <a:bodyPr/>
                    <a:lstStyle/>
                    <a:p>
                      <a:pPr>
                        <a:spcAft>
                          <a:spcPts val="0"/>
                        </a:spcAft>
                      </a:pPr>
                      <a:r>
                        <a:rPr lang="es-ES" sz="1200" b="1">
                          <a:latin typeface="Arial"/>
                          <a:ea typeface="Times New Roman"/>
                          <a:cs typeface="Times New Roman"/>
                        </a:rPr>
                        <a:t>De 6 a 19</a:t>
                      </a:r>
                      <a:endParaRPr lang="es-ES" sz="2400">
                        <a:latin typeface="Times New Roman"/>
                        <a:ea typeface="Times New Roman"/>
                        <a:cs typeface="Times New Roman"/>
                      </a:endParaRP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4,80</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5,90</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3,60</a:t>
                      </a:r>
                    </a:p>
                  </a:txBody>
                  <a:tcPr marL="29459" marR="29459" marT="0"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0,6</a:t>
                      </a:r>
                    </a:p>
                  </a:txBody>
                  <a:tcPr marL="29459" marR="29459" marT="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5,2</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a:latin typeface="+mj-lt"/>
                          <a:ea typeface="Times New Roman"/>
                          <a:cs typeface="Times New Roman"/>
                        </a:rPr>
                        <a:t>7,8</a:t>
                      </a:r>
                    </a:p>
                  </a:txBody>
                  <a:tcPr marL="29459" marR="29459" marT="0" marB="0" anchor="b">
                    <a:lnL>
                      <a:noFill/>
                    </a:lnL>
                    <a:lnR>
                      <a:noFill/>
                    </a:lnR>
                    <a:lnT>
                      <a:noFill/>
                    </a:lnT>
                    <a:lnB>
                      <a:noFill/>
                    </a:lnB>
                    <a:solidFill>
                      <a:srgbClr val="FFFFFF"/>
                    </a:solidFill>
                  </a:tcPr>
                </a:tc>
                <a:tc>
                  <a:txBody>
                    <a:bodyPr/>
                    <a:lstStyle/>
                    <a:p>
                      <a:pPr algn="ctr">
                        <a:spcAft>
                          <a:spcPts val="0"/>
                        </a:spcAft>
                      </a:pPr>
                      <a:r>
                        <a:rPr lang="es-ES" sz="1800" dirty="0">
                          <a:latin typeface="+mj-lt"/>
                          <a:ea typeface="Times New Roman"/>
                          <a:cs typeface="Times New Roman"/>
                        </a:rPr>
                        <a:t>7,8</a:t>
                      </a:r>
                    </a:p>
                  </a:txBody>
                  <a:tcPr marL="29459" marR="29459" marT="0" marB="0" anchor="b">
                    <a:lnL>
                      <a:noFill/>
                    </a:lnL>
                    <a:lnR>
                      <a:noFill/>
                    </a:lnR>
                    <a:lnT>
                      <a:noFill/>
                    </a:lnT>
                    <a:lnB>
                      <a:noFill/>
                    </a:lnB>
                    <a:solidFill>
                      <a:srgbClr val="FFFFFF"/>
                    </a:solidFill>
                  </a:tcPr>
                </a:tc>
              </a:tr>
              <a:tr h="191317">
                <a:tc>
                  <a:txBody>
                    <a:bodyPr/>
                    <a:lstStyle/>
                    <a:p>
                      <a:pPr>
                        <a:spcAft>
                          <a:spcPts val="0"/>
                        </a:spcAft>
                      </a:pPr>
                      <a:r>
                        <a:rPr lang="es-ES" sz="1200" b="1" dirty="0">
                          <a:latin typeface="Arial"/>
                          <a:ea typeface="Times New Roman"/>
                          <a:cs typeface="Times New Roman"/>
                        </a:rPr>
                        <a:t>20 y más</a:t>
                      </a:r>
                      <a:endParaRPr lang="es-ES" sz="2400" dirty="0">
                        <a:latin typeface="Times New Roman"/>
                        <a:ea typeface="Times New Roman"/>
                        <a:cs typeface="Times New Roman"/>
                      </a:endParaRPr>
                    </a:p>
                  </a:txBody>
                  <a:tcPr marL="29459" marR="29459"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5,2</a:t>
                      </a:r>
                    </a:p>
                  </a:txBody>
                  <a:tcPr marL="29459" marR="29459" marT="0"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7,6</a:t>
                      </a:r>
                    </a:p>
                  </a:txBody>
                  <a:tcPr marL="29459" marR="29459"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2,2</a:t>
                      </a:r>
                    </a:p>
                  </a:txBody>
                  <a:tcPr marL="29459" marR="29459" marT="0" marB="0" anchor="b">
                    <a:lnL>
                      <a:noFill/>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0,6</a:t>
                      </a:r>
                    </a:p>
                  </a:txBody>
                  <a:tcPr marL="29459" marR="29459" marT="0" marB="0" anchor="b">
                    <a:lnL w="1270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2,6</a:t>
                      </a:r>
                    </a:p>
                  </a:txBody>
                  <a:tcPr marL="29459" marR="29459"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8,4</a:t>
                      </a:r>
                    </a:p>
                  </a:txBody>
                  <a:tcPr marL="29459" marR="29459"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spcAft>
                          <a:spcPts val="0"/>
                        </a:spcAft>
                      </a:pPr>
                      <a:r>
                        <a:rPr lang="es-ES" sz="1800" dirty="0">
                          <a:latin typeface="+mj-lt"/>
                          <a:ea typeface="Times New Roman"/>
                          <a:cs typeface="Times New Roman"/>
                        </a:rPr>
                        <a:t>15,3</a:t>
                      </a:r>
                    </a:p>
                  </a:txBody>
                  <a:tcPr marL="29459" marR="29459" marT="0"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2877061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fontScale="90000"/>
          </a:bodyPr>
          <a:lstStyle/>
          <a:p>
            <a:r>
              <a:rPr lang="es-ES" dirty="0" smtClean="0"/>
              <a:t>Consumo de cannabis experiencial en función de la edad y género.</a:t>
            </a:r>
            <a:endParaRPr lang="es-ES" dirty="0"/>
          </a:p>
        </p:txBody>
      </p:sp>
      <p:graphicFrame>
        <p:nvGraphicFramePr>
          <p:cNvPr id="9" name="8 Marcador de contenido"/>
          <p:cNvGraphicFramePr>
            <a:graphicFrameLocks noGrp="1"/>
          </p:cNvGraphicFramePr>
          <p:nvPr>
            <p:ph idx="1"/>
            <p:extLst>
              <p:ext uri="{D42A27DB-BD31-4B8C-83A1-F6EECF244321}">
                <p14:modId xmlns:p14="http://schemas.microsoft.com/office/powerpoint/2010/main" xmlns="" val="3493917952"/>
              </p:ext>
            </p:extLst>
          </p:nvPr>
        </p:nvGraphicFramePr>
        <p:xfrm>
          <a:off x="457200" y="1600200"/>
          <a:ext cx="8229600" cy="333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ES" dirty="0" smtClean="0"/>
                        <a:t>Edad</a:t>
                      </a:r>
                      <a:endParaRPr lang="es-ES" dirty="0"/>
                    </a:p>
                  </a:txBody>
                  <a:tcPr/>
                </a:tc>
                <a:tc>
                  <a:txBody>
                    <a:bodyPr/>
                    <a:lstStyle/>
                    <a:p>
                      <a:pPr algn="ctr"/>
                      <a:r>
                        <a:rPr lang="es-ES" dirty="0" smtClean="0"/>
                        <a:t>Mujer</a:t>
                      </a:r>
                      <a:endParaRPr lang="es-ES" dirty="0"/>
                    </a:p>
                  </a:txBody>
                  <a:tcPr/>
                </a:tc>
                <a:tc>
                  <a:txBody>
                    <a:bodyPr/>
                    <a:lstStyle/>
                    <a:p>
                      <a:pPr algn="ctr"/>
                      <a:r>
                        <a:rPr lang="es-ES" dirty="0" smtClean="0"/>
                        <a:t>Hombre</a:t>
                      </a:r>
                      <a:endParaRPr lang="es-ES" dirty="0"/>
                    </a:p>
                  </a:txBody>
                  <a:tcPr/>
                </a:tc>
                <a:tc>
                  <a:txBody>
                    <a:bodyPr/>
                    <a:lstStyle/>
                    <a:p>
                      <a:pPr algn="ctr"/>
                      <a:r>
                        <a:rPr lang="es-ES" dirty="0" smtClean="0"/>
                        <a:t>total</a:t>
                      </a:r>
                      <a:endParaRPr lang="es-ES" dirty="0"/>
                    </a:p>
                  </a:txBody>
                  <a:tcPr/>
                </a:tc>
              </a:tr>
              <a:tr h="370840">
                <a:tc>
                  <a:txBody>
                    <a:bodyPr/>
                    <a:lstStyle/>
                    <a:p>
                      <a:r>
                        <a:rPr lang="es-ES" dirty="0" smtClean="0"/>
                        <a:t>Hasta 12</a:t>
                      </a:r>
                      <a:endParaRPr lang="es-ES" dirty="0"/>
                    </a:p>
                  </a:txBody>
                  <a:tcPr/>
                </a:tc>
                <a:tc>
                  <a:txBody>
                    <a:bodyPr/>
                    <a:lstStyle/>
                    <a:p>
                      <a:pPr algn="ctr"/>
                      <a:r>
                        <a:rPr lang="es-ES" dirty="0" smtClean="0"/>
                        <a:t>2,6</a:t>
                      </a:r>
                      <a:endParaRPr lang="es-ES" dirty="0"/>
                    </a:p>
                  </a:txBody>
                  <a:tcPr/>
                </a:tc>
                <a:tc>
                  <a:txBody>
                    <a:bodyPr/>
                    <a:lstStyle/>
                    <a:p>
                      <a:pPr algn="ctr"/>
                      <a:r>
                        <a:rPr lang="es-ES" dirty="0" smtClean="0"/>
                        <a:t>6,1</a:t>
                      </a:r>
                      <a:endParaRPr lang="es-ES" dirty="0"/>
                    </a:p>
                  </a:txBody>
                  <a:tcPr/>
                </a:tc>
                <a:tc>
                  <a:txBody>
                    <a:bodyPr/>
                    <a:lstStyle/>
                    <a:p>
                      <a:pPr algn="ctr"/>
                      <a:r>
                        <a:rPr lang="es-ES" dirty="0" smtClean="0"/>
                        <a:t>4,6</a:t>
                      </a:r>
                      <a:endParaRPr lang="es-ES" dirty="0"/>
                    </a:p>
                  </a:txBody>
                  <a:tcPr/>
                </a:tc>
              </a:tr>
              <a:tr h="370840">
                <a:tc>
                  <a:txBody>
                    <a:bodyPr/>
                    <a:lstStyle/>
                    <a:p>
                      <a:r>
                        <a:rPr lang="es-ES" dirty="0" smtClean="0"/>
                        <a:t>13 años</a:t>
                      </a:r>
                      <a:endParaRPr lang="es-ES" dirty="0"/>
                    </a:p>
                  </a:txBody>
                  <a:tcPr/>
                </a:tc>
                <a:tc>
                  <a:txBody>
                    <a:bodyPr/>
                    <a:lstStyle/>
                    <a:p>
                      <a:pPr algn="ctr"/>
                      <a:r>
                        <a:rPr lang="es-ES" dirty="0" smtClean="0"/>
                        <a:t>5,6</a:t>
                      </a:r>
                      <a:endParaRPr lang="es-ES" dirty="0"/>
                    </a:p>
                  </a:txBody>
                  <a:tcPr/>
                </a:tc>
                <a:tc>
                  <a:txBody>
                    <a:bodyPr/>
                    <a:lstStyle/>
                    <a:p>
                      <a:pPr algn="ctr"/>
                      <a:r>
                        <a:rPr lang="es-ES" dirty="0" smtClean="0"/>
                        <a:t>12</a:t>
                      </a:r>
                      <a:endParaRPr lang="es-ES" dirty="0"/>
                    </a:p>
                  </a:txBody>
                  <a:tcPr/>
                </a:tc>
                <a:tc>
                  <a:txBody>
                    <a:bodyPr/>
                    <a:lstStyle/>
                    <a:p>
                      <a:pPr algn="ctr"/>
                      <a:r>
                        <a:rPr lang="es-ES" dirty="0" smtClean="0"/>
                        <a:t>8,8</a:t>
                      </a:r>
                      <a:endParaRPr lang="es-ES" dirty="0"/>
                    </a:p>
                  </a:txBody>
                  <a:tcPr/>
                </a:tc>
              </a:tr>
              <a:tr h="370840">
                <a:tc>
                  <a:txBody>
                    <a:bodyPr/>
                    <a:lstStyle/>
                    <a:p>
                      <a:r>
                        <a:rPr lang="es-ES" dirty="0" smtClean="0"/>
                        <a:t>14 años</a:t>
                      </a:r>
                      <a:endParaRPr lang="es-ES" dirty="0"/>
                    </a:p>
                  </a:txBody>
                  <a:tcPr/>
                </a:tc>
                <a:tc>
                  <a:txBody>
                    <a:bodyPr/>
                    <a:lstStyle/>
                    <a:p>
                      <a:pPr algn="ctr"/>
                      <a:r>
                        <a:rPr lang="es-ES" dirty="0" smtClean="0"/>
                        <a:t>18</a:t>
                      </a:r>
                      <a:endParaRPr lang="es-ES" dirty="0"/>
                    </a:p>
                  </a:txBody>
                  <a:tcPr/>
                </a:tc>
                <a:tc>
                  <a:txBody>
                    <a:bodyPr/>
                    <a:lstStyle/>
                    <a:p>
                      <a:pPr algn="ctr"/>
                      <a:r>
                        <a:rPr lang="es-ES" dirty="0" smtClean="0"/>
                        <a:t>29,5</a:t>
                      </a:r>
                      <a:endParaRPr lang="es-ES" dirty="0"/>
                    </a:p>
                  </a:txBody>
                  <a:tcPr/>
                </a:tc>
                <a:tc>
                  <a:txBody>
                    <a:bodyPr/>
                    <a:lstStyle/>
                    <a:p>
                      <a:pPr algn="ctr"/>
                      <a:r>
                        <a:rPr lang="es-ES" dirty="0" smtClean="0"/>
                        <a:t>23,7</a:t>
                      </a:r>
                      <a:endParaRPr lang="es-ES" dirty="0"/>
                    </a:p>
                  </a:txBody>
                  <a:tcPr/>
                </a:tc>
              </a:tr>
              <a:tr h="370840">
                <a:tc>
                  <a:txBody>
                    <a:bodyPr/>
                    <a:lstStyle/>
                    <a:p>
                      <a:r>
                        <a:rPr lang="es-ES" dirty="0" smtClean="0"/>
                        <a:t>15 años</a:t>
                      </a:r>
                      <a:endParaRPr lang="es-ES" dirty="0"/>
                    </a:p>
                  </a:txBody>
                  <a:tcPr/>
                </a:tc>
                <a:tc>
                  <a:txBody>
                    <a:bodyPr/>
                    <a:lstStyle/>
                    <a:p>
                      <a:pPr algn="ctr"/>
                      <a:r>
                        <a:rPr lang="es-ES" dirty="0" smtClean="0"/>
                        <a:t>37,3</a:t>
                      </a:r>
                      <a:endParaRPr lang="es-ES" dirty="0"/>
                    </a:p>
                  </a:txBody>
                  <a:tcPr/>
                </a:tc>
                <a:tc>
                  <a:txBody>
                    <a:bodyPr/>
                    <a:lstStyle/>
                    <a:p>
                      <a:pPr algn="ctr"/>
                      <a:r>
                        <a:rPr lang="es-ES" dirty="0" smtClean="0"/>
                        <a:t>42,7</a:t>
                      </a:r>
                      <a:endParaRPr lang="es-ES" dirty="0"/>
                    </a:p>
                  </a:txBody>
                  <a:tcPr/>
                </a:tc>
                <a:tc>
                  <a:txBody>
                    <a:bodyPr/>
                    <a:lstStyle/>
                    <a:p>
                      <a:pPr algn="ctr"/>
                      <a:r>
                        <a:rPr lang="es-ES" dirty="0" smtClean="0"/>
                        <a:t>39,9</a:t>
                      </a:r>
                      <a:endParaRPr lang="es-ES" dirty="0"/>
                    </a:p>
                  </a:txBody>
                  <a:tcPr/>
                </a:tc>
              </a:tr>
              <a:tr h="370840">
                <a:tc>
                  <a:txBody>
                    <a:bodyPr/>
                    <a:lstStyle/>
                    <a:p>
                      <a:r>
                        <a:rPr lang="es-ES" dirty="0" smtClean="0"/>
                        <a:t>16 años</a:t>
                      </a:r>
                      <a:endParaRPr lang="es-ES" dirty="0"/>
                    </a:p>
                  </a:txBody>
                  <a:tcPr/>
                </a:tc>
                <a:tc>
                  <a:txBody>
                    <a:bodyPr/>
                    <a:lstStyle/>
                    <a:p>
                      <a:pPr algn="ctr"/>
                      <a:r>
                        <a:rPr lang="es-ES" dirty="0" smtClean="0"/>
                        <a:t>54,6</a:t>
                      </a:r>
                      <a:endParaRPr lang="es-ES" dirty="0"/>
                    </a:p>
                  </a:txBody>
                  <a:tcPr/>
                </a:tc>
                <a:tc>
                  <a:txBody>
                    <a:bodyPr/>
                    <a:lstStyle/>
                    <a:p>
                      <a:pPr algn="ctr"/>
                      <a:r>
                        <a:rPr lang="es-ES" dirty="0" smtClean="0"/>
                        <a:t>55,1</a:t>
                      </a:r>
                      <a:endParaRPr lang="es-ES" dirty="0"/>
                    </a:p>
                  </a:txBody>
                  <a:tcPr/>
                </a:tc>
                <a:tc>
                  <a:txBody>
                    <a:bodyPr/>
                    <a:lstStyle/>
                    <a:p>
                      <a:pPr algn="ctr"/>
                      <a:r>
                        <a:rPr lang="es-ES" dirty="0" smtClean="0"/>
                        <a:t>55,1</a:t>
                      </a:r>
                      <a:endParaRPr lang="es-ES" dirty="0"/>
                    </a:p>
                  </a:txBody>
                  <a:tcPr/>
                </a:tc>
              </a:tr>
              <a:tr h="370840">
                <a:tc>
                  <a:txBody>
                    <a:bodyPr/>
                    <a:lstStyle/>
                    <a:p>
                      <a:r>
                        <a:rPr lang="es-ES" dirty="0" smtClean="0"/>
                        <a:t>17 años</a:t>
                      </a:r>
                      <a:endParaRPr lang="es-ES" dirty="0"/>
                    </a:p>
                  </a:txBody>
                  <a:tcPr/>
                </a:tc>
                <a:tc>
                  <a:txBody>
                    <a:bodyPr/>
                    <a:lstStyle/>
                    <a:p>
                      <a:pPr algn="ctr"/>
                      <a:r>
                        <a:rPr lang="es-ES" dirty="0" smtClean="0"/>
                        <a:t>61,4</a:t>
                      </a:r>
                      <a:endParaRPr lang="es-ES" dirty="0"/>
                    </a:p>
                  </a:txBody>
                  <a:tcPr/>
                </a:tc>
                <a:tc>
                  <a:txBody>
                    <a:bodyPr/>
                    <a:lstStyle/>
                    <a:p>
                      <a:pPr algn="ctr"/>
                      <a:r>
                        <a:rPr lang="es-ES" dirty="0" smtClean="0"/>
                        <a:t>57,9</a:t>
                      </a:r>
                      <a:endParaRPr lang="es-ES" dirty="0"/>
                    </a:p>
                  </a:txBody>
                  <a:tcPr/>
                </a:tc>
                <a:tc>
                  <a:txBody>
                    <a:bodyPr/>
                    <a:lstStyle/>
                    <a:p>
                      <a:pPr algn="ctr"/>
                      <a:r>
                        <a:rPr lang="es-ES" dirty="0" smtClean="0"/>
                        <a:t>59,4</a:t>
                      </a:r>
                      <a:endParaRPr lang="es-ES" dirty="0"/>
                    </a:p>
                  </a:txBody>
                  <a:tcPr/>
                </a:tc>
              </a:tr>
              <a:tr h="370840">
                <a:tc>
                  <a:txBody>
                    <a:bodyPr/>
                    <a:lstStyle/>
                    <a:p>
                      <a:r>
                        <a:rPr lang="es-ES" dirty="0" smtClean="0"/>
                        <a:t>18 años</a:t>
                      </a:r>
                      <a:endParaRPr lang="es-ES" dirty="0"/>
                    </a:p>
                  </a:txBody>
                  <a:tcPr/>
                </a:tc>
                <a:tc>
                  <a:txBody>
                    <a:bodyPr/>
                    <a:lstStyle/>
                    <a:p>
                      <a:pPr algn="ctr"/>
                      <a:r>
                        <a:rPr lang="es-ES" dirty="0" smtClean="0"/>
                        <a:t>62,3</a:t>
                      </a:r>
                      <a:endParaRPr lang="es-ES" dirty="0"/>
                    </a:p>
                  </a:txBody>
                  <a:tcPr/>
                </a:tc>
                <a:tc>
                  <a:txBody>
                    <a:bodyPr/>
                    <a:lstStyle/>
                    <a:p>
                      <a:pPr algn="ctr"/>
                      <a:r>
                        <a:rPr lang="es-ES" dirty="0" smtClean="0"/>
                        <a:t>72,4</a:t>
                      </a:r>
                      <a:endParaRPr lang="es-ES" dirty="0"/>
                    </a:p>
                  </a:txBody>
                  <a:tcPr/>
                </a:tc>
                <a:tc>
                  <a:txBody>
                    <a:bodyPr/>
                    <a:lstStyle/>
                    <a:p>
                      <a:pPr algn="ctr"/>
                      <a:r>
                        <a:rPr lang="es-ES" dirty="0" smtClean="0"/>
                        <a:t>68,8</a:t>
                      </a:r>
                      <a:endParaRPr lang="es-ES" dirty="0"/>
                    </a:p>
                  </a:txBody>
                  <a:tcPr/>
                </a:tc>
              </a:tr>
              <a:tr h="370840">
                <a:tc>
                  <a:txBody>
                    <a:bodyPr/>
                    <a:lstStyle/>
                    <a:p>
                      <a:r>
                        <a:rPr lang="es-ES" dirty="0" smtClean="0"/>
                        <a:t>19 o</a:t>
                      </a:r>
                      <a:r>
                        <a:rPr lang="es-ES" baseline="0" dirty="0" smtClean="0"/>
                        <a:t> más</a:t>
                      </a:r>
                      <a:endParaRPr lang="es-ES" dirty="0"/>
                    </a:p>
                  </a:txBody>
                  <a:tcPr/>
                </a:tc>
                <a:tc>
                  <a:txBody>
                    <a:bodyPr/>
                    <a:lstStyle/>
                    <a:p>
                      <a:pPr algn="ctr"/>
                      <a:r>
                        <a:rPr lang="es-ES" dirty="0" smtClean="0"/>
                        <a:t>71,0</a:t>
                      </a:r>
                      <a:endParaRPr lang="es-ES" dirty="0"/>
                    </a:p>
                  </a:txBody>
                  <a:tcPr/>
                </a:tc>
                <a:tc>
                  <a:txBody>
                    <a:bodyPr/>
                    <a:lstStyle/>
                    <a:p>
                      <a:pPr algn="ctr"/>
                      <a:r>
                        <a:rPr lang="es-ES" dirty="0" smtClean="0"/>
                        <a:t>74,7</a:t>
                      </a:r>
                      <a:endParaRPr lang="es-ES" dirty="0"/>
                    </a:p>
                  </a:txBody>
                  <a:tcPr/>
                </a:tc>
                <a:tc>
                  <a:txBody>
                    <a:bodyPr/>
                    <a:lstStyle/>
                    <a:p>
                      <a:pPr algn="ctr"/>
                      <a:r>
                        <a:rPr lang="es-ES" dirty="0" smtClean="0"/>
                        <a:t>73,2</a:t>
                      </a:r>
                      <a:endParaRPr lang="es-ES" dirty="0"/>
                    </a:p>
                  </a:txBody>
                  <a:tcPr/>
                </a:tc>
              </a:tr>
            </a:tbl>
          </a:graphicData>
        </a:graphic>
      </p:graphicFrame>
      <p:sp>
        <p:nvSpPr>
          <p:cNvPr id="10" name="9 CuadroTexto"/>
          <p:cNvSpPr txBox="1"/>
          <p:nvPr/>
        </p:nvSpPr>
        <p:spPr>
          <a:xfrm>
            <a:off x="323528" y="5940344"/>
            <a:ext cx="7992888" cy="369332"/>
          </a:xfrm>
          <a:prstGeom prst="rect">
            <a:avLst/>
          </a:prstGeom>
          <a:noFill/>
        </p:spPr>
        <p:txBody>
          <a:bodyPr wrap="square" rtlCol="0">
            <a:spAutoFit/>
          </a:bodyPr>
          <a:lstStyle/>
          <a:p>
            <a:r>
              <a:rPr lang="es-ES" dirty="0" smtClean="0"/>
              <a:t>Fuente: Instituto Deusto de Drogodependencias, UD, (2012): Drogas y Escuela VIII </a:t>
            </a:r>
            <a:endParaRPr lang="es-ES" dirty="0"/>
          </a:p>
        </p:txBody>
      </p:sp>
      <p:sp>
        <p:nvSpPr>
          <p:cNvPr id="11" name="10 Rectángulo"/>
          <p:cNvSpPr/>
          <p:nvPr/>
        </p:nvSpPr>
        <p:spPr>
          <a:xfrm>
            <a:off x="2987824" y="3501008"/>
            <a:ext cx="309634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1738140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fontScale="90000"/>
          </a:bodyPr>
          <a:lstStyle/>
          <a:p>
            <a:r>
              <a:rPr lang="es-ES" dirty="0" smtClean="0"/>
              <a:t>Consumo de cannabis en el último año en función de la edad y sexo.</a:t>
            </a:r>
            <a:endParaRPr lang="es-ES" dirty="0"/>
          </a:p>
        </p:txBody>
      </p:sp>
      <p:graphicFrame>
        <p:nvGraphicFramePr>
          <p:cNvPr id="9" name="8 Marcador de contenido"/>
          <p:cNvGraphicFramePr>
            <a:graphicFrameLocks noGrp="1"/>
          </p:cNvGraphicFramePr>
          <p:nvPr>
            <p:ph idx="1"/>
            <p:extLst>
              <p:ext uri="{D42A27DB-BD31-4B8C-83A1-F6EECF244321}">
                <p14:modId xmlns:p14="http://schemas.microsoft.com/office/powerpoint/2010/main" xmlns="" val="1634766922"/>
              </p:ext>
            </p:extLst>
          </p:nvPr>
        </p:nvGraphicFramePr>
        <p:xfrm>
          <a:off x="457200" y="1600200"/>
          <a:ext cx="8229600" cy="3337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s-ES" dirty="0" smtClean="0"/>
                        <a:t>Edad</a:t>
                      </a:r>
                      <a:endParaRPr lang="es-ES" dirty="0"/>
                    </a:p>
                  </a:txBody>
                  <a:tcPr/>
                </a:tc>
                <a:tc>
                  <a:txBody>
                    <a:bodyPr/>
                    <a:lstStyle/>
                    <a:p>
                      <a:pPr algn="ctr"/>
                      <a:r>
                        <a:rPr lang="es-ES" dirty="0" smtClean="0"/>
                        <a:t>Mujer</a:t>
                      </a:r>
                      <a:endParaRPr lang="es-ES" dirty="0"/>
                    </a:p>
                  </a:txBody>
                  <a:tcPr/>
                </a:tc>
                <a:tc>
                  <a:txBody>
                    <a:bodyPr/>
                    <a:lstStyle/>
                    <a:p>
                      <a:pPr algn="ctr"/>
                      <a:r>
                        <a:rPr lang="es-ES" dirty="0" smtClean="0"/>
                        <a:t>Hombre</a:t>
                      </a:r>
                      <a:endParaRPr lang="es-ES" dirty="0"/>
                    </a:p>
                  </a:txBody>
                  <a:tcPr/>
                </a:tc>
                <a:tc>
                  <a:txBody>
                    <a:bodyPr/>
                    <a:lstStyle/>
                    <a:p>
                      <a:pPr algn="ctr"/>
                      <a:r>
                        <a:rPr lang="es-ES" dirty="0" smtClean="0"/>
                        <a:t>total</a:t>
                      </a:r>
                      <a:endParaRPr lang="es-ES" dirty="0"/>
                    </a:p>
                  </a:txBody>
                  <a:tcPr/>
                </a:tc>
              </a:tr>
              <a:tr h="370840">
                <a:tc>
                  <a:txBody>
                    <a:bodyPr/>
                    <a:lstStyle/>
                    <a:p>
                      <a:r>
                        <a:rPr lang="es-ES" dirty="0" smtClean="0"/>
                        <a:t>Hasta 12</a:t>
                      </a:r>
                      <a:endParaRPr lang="es-ES" dirty="0"/>
                    </a:p>
                  </a:txBody>
                  <a:tcPr/>
                </a:tc>
                <a:tc>
                  <a:txBody>
                    <a:bodyPr/>
                    <a:lstStyle/>
                    <a:p>
                      <a:pPr algn="ctr"/>
                      <a:r>
                        <a:rPr lang="es-ES" dirty="0" smtClean="0"/>
                        <a:t>4,5</a:t>
                      </a:r>
                      <a:endParaRPr lang="es-ES" dirty="0"/>
                    </a:p>
                  </a:txBody>
                  <a:tcPr/>
                </a:tc>
                <a:tc>
                  <a:txBody>
                    <a:bodyPr/>
                    <a:lstStyle/>
                    <a:p>
                      <a:pPr algn="ctr"/>
                      <a:r>
                        <a:rPr lang="es-ES" dirty="0" smtClean="0"/>
                        <a:t>6,4</a:t>
                      </a:r>
                      <a:endParaRPr lang="es-ES" dirty="0"/>
                    </a:p>
                  </a:txBody>
                  <a:tcPr/>
                </a:tc>
                <a:tc>
                  <a:txBody>
                    <a:bodyPr/>
                    <a:lstStyle/>
                    <a:p>
                      <a:pPr algn="ctr"/>
                      <a:r>
                        <a:rPr lang="es-ES" dirty="0" smtClean="0"/>
                        <a:t>5,7</a:t>
                      </a:r>
                      <a:endParaRPr lang="es-ES" dirty="0"/>
                    </a:p>
                  </a:txBody>
                  <a:tcPr/>
                </a:tc>
              </a:tr>
              <a:tr h="370840">
                <a:tc>
                  <a:txBody>
                    <a:bodyPr/>
                    <a:lstStyle/>
                    <a:p>
                      <a:r>
                        <a:rPr lang="es-ES" dirty="0" smtClean="0"/>
                        <a:t>13 años</a:t>
                      </a:r>
                      <a:endParaRPr lang="es-ES" dirty="0"/>
                    </a:p>
                  </a:txBody>
                  <a:tcPr/>
                </a:tc>
                <a:tc>
                  <a:txBody>
                    <a:bodyPr/>
                    <a:lstStyle/>
                    <a:p>
                      <a:pPr algn="ctr"/>
                      <a:r>
                        <a:rPr lang="es-ES" dirty="0" smtClean="0"/>
                        <a:t>7,2</a:t>
                      </a:r>
                      <a:endParaRPr lang="es-ES" dirty="0"/>
                    </a:p>
                  </a:txBody>
                  <a:tcPr/>
                </a:tc>
                <a:tc>
                  <a:txBody>
                    <a:bodyPr/>
                    <a:lstStyle/>
                    <a:p>
                      <a:pPr algn="ctr"/>
                      <a:r>
                        <a:rPr lang="es-ES" dirty="0" smtClean="0"/>
                        <a:t>11,1</a:t>
                      </a:r>
                      <a:endParaRPr lang="es-ES" dirty="0"/>
                    </a:p>
                  </a:txBody>
                  <a:tcPr/>
                </a:tc>
                <a:tc>
                  <a:txBody>
                    <a:bodyPr/>
                    <a:lstStyle/>
                    <a:p>
                      <a:pPr algn="ctr"/>
                      <a:r>
                        <a:rPr lang="es-ES" dirty="0" smtClean="0"/>
                        <a:t>9,3</a:t>
                      </a:r>
                      <a:endParaRPr lang="es-ES" dirty="0"/>
                    </a:p>
                  </a:txBody>
                  <a:tcPr/>
                </a:tc>
              </a:tr>
              <a:tr h="370840">
                <a:tc>
                  <a:txBody>
                    <a:bodyPr/>
                    <a:lstStyle/>
                    <a:p>
                      <a:r>
                        <a:rPr lang="es-ES" dirty="0" smtClean="0"/>
                        <a:t>14 años</a:t>
                      </a:r>
                      <a:endParaRPr lang="es-ES" dirty="0"/>
                    </a:p>
                  </a:txBody>
                  <a:tcPr/>
                </a:tc>
                <a:tc>
                  <a:txBody>
                    <a:bodyPr/>
                    <a:lstStyle/>
                    <a:p>
                      <a:pPr algn="ctr"/>
                      <a:r>
                        <a:rPr lang="es-ES" dirty="0" smtClean="0"/>
                        <a:t>17,2</a:t>
                      </a:r>
                      <a:endParaRPr lang="es-ES" dirty="0"/>
                    </a:p>
                  </a:txBody>
                  <a:tcPr/>
                </a:tc>
                <a:tc>
                  <a:txBody>
                    <a:bodyPr/>
                    <a:lstStyle/>
                    <a:p>
                      <a:pPr algn="ctr"/>
                      <a:r>
                        <a:rPr lang="es-ES" dirty="0" smtClean="0"/>
                        <a:t>28,1</a:t>
                      </a:r>
                      <a:endParaRPr lang="es-ES" dirty="0"/>
                    </a:p>
                  </a:txBody>
                  <a:tcPr/>
                </a:tc>
                <a:tc>
                  <a:txBody>
                    <a:bodyPr/>
                    <a:lstStyle/>
                    <a:p>
                      <a:pPr algn="ctr"/>
                      <a:r>
                        <a:rPr lang="es-ES" dirty="0" smtClean="0"/>
                        <a:t>22,9</a:t>
                      </a:r>
                      <a:endParaRPr lang="es-ES" dirty="0"/>
                    </a:p>
                  </a:txBody>
                  <a:tcPr/>
                </a:tc>
              </a:tr>
              <a:tr h="370840">
                <a:tc>
                  <a:txBody>
                    <a:bodyPr/>
                    <a:lstStyle/>
                    <a:p>
                      <a:r>
                        <a:rPr lang="es-ES" dirty="0" smtClean="0"/>
                        <a:t>15 años</a:t>
                      </a:r>
                      <a:endParaRPr lang="es-ES" dirty="0"/>
                    </a:p>
                  </a:txBody>
                  <a:tcPr/>
                </a:tc>
                <a:tc>
                  <a:txBody>
                    <a:bodyPr/>
                    <a:lstStyle/>
                    <a:p>
                      <a:pPr algn="ctr"/>
                      <a:r>
                        <a:rPr lang="es-ES" dirty="0" smtClean="0"/>
                        <a:t>37,6</a:t>
                      </a:r>
                      <a:endParaRPr lang="es-ES" dirty="0"/>
                    </a:p>
                  </a:txBody>
                  <a:tcPr/>
                </a:tc>
                <a:tc>
                  <a:txBody>
                    <a:bodyPr/>
                    <a:lstStyle/>
                    <a:p>
                      <a:pPr algn="ctr"/>
                      <a:r>
                        <a:rPr lang="es-ES" dirty="0" smtClean="0"/>
                        <a:t>39,7</a:t>
                      </a:r>
                      <a:endParaRPr lang="es-ES" dirty="0"/>
                    </a:p>
                  </a:txBody>
                  <a:tcPr/>
                </a:tc>
                <a:tc>
                  <a:txBody>
                    <a:bodyPr/>
                    <a:lstStyle/>
                    <a:p>
                      <a:pPr algn="ctr"/>
                      <a:r>
                        <a:rPr lang="es-ES" dirty="0" smtClean="0"/>
                        <a:t>38,6</a:t>
                      </a:r>
                      <a:endParaRPr lang="es-ES" dirty="0"/>
                    </a:p>
                  </a:txBody>
                  <a:tcPr/>
                </a:tc>
              </a:tr>
              <a:tr h="370840">
                <a:tc>
                  <a:txBody>
                    <a:bodyPr/>
                    <a:lstStyle/>
                    <a:p>
                      <a:r>
                        <a:rPr lang="es-ES" dirty="0" smtClean="0"/>
                        <a:t>16 años</a:t>
                      </a:r>
                      <a:endParaRPr lang="es-ES" dirty="0"/>
                    </a:p>
                  </a:txBody>
                  <a:tcPr/>
                </a:tc>
                <a:tc>
                  <a:txBody>
                    <a:bodyPr/>
                    <a:lstStyle/>
                    <a:p>
                      <a:pPr algn="ctr"/>
                      <a:r>
                        <a:rPr lang="es-ES" dirty="0" smtClean="0"/>
                        <a:t>48,8</a:t>
                      </a:r>
                      <a:endParaRPr lang="es-ES" dirty="0"/>
                    </a:p>
                  </a:txBody>
                  <a:tcPr/>
                </a:tc>
                <a:tc>
                  <a:txBody>
                    <a:bodyPr/>
                    <a:lstStyle/>
                    <a:p>
                      <a:pPr algn="ctr"/>
                      <a:r>
                        <a:rPr lang="es-ES" dirty="0" smtClean="0"/>
                        <a:t>51,5</a:t>
                      </a:r>
                      <a:endParaRPr lang="es-ES" dirty="0"/>
                    </a:p>
                  </a:txBody>
                  <a:tcPr/>
                </a:tc>
                <a:tc>
                  <a:txBody>
                    <a:bodyPr/>
                    <a:lstStyle/>
                    <a:p>
                      <a:pPr algn="ctr"/>
                      <a:r>
                        <a:rPr lang="es-ES" dirty="0" smtClean="0"/>
                        <a:t>50,5</a:t>
                      </a:r>
                      <a:endParaRPr lang="es-ES" dirty="0"/>
                    </a:p>
                  </a:txBody>
                  <a:tcPr/>
                </a:tc>
              </a:tr>
              <a:tr h="370840">
                <a:tc>
                  <a:txBody>
                    <a:bodyPr/>
                    <a:lstStyle/>
                    <a:p>
                      <a:r>
                        <a:rPr lang="es-ES" dirty="0" smtClean="0"/>
                        <a:t>17 años</a:t>
                      </a:r>
                      <a:endParaRPr lang="es-ES" dirty="0"/>
                    </a:p>
                  </a:txBody>
                  <a:tcPr/>
                </a:tc>
                <a:tc>
                  <a:txBody>
                    <a:bodyPr/>
                    <a:lstStyle/>
                    <a:p>
                      <a:pPr algn="ctr"/>
                      <a:r>
                        <a:rPr lang="es-ES" dirty="0" smtClean="0"/>
                        <a:t>49,4</a:t>
                      </a:r>
                      <a:endParaRPr lang="es-ES" dirty="0"/>
                    </a:p>
                  </a:txBody>
                  <a:tcPr/>
                </a:tc>
                <a:tc>
                  <a:txBody>
                    <a:bodyPr/>
                    <a:lstStyle/>
                    <a:p>
                      <a:pPr algn="ctr"/>
                      <a:r>
                        <a:rPr lang="es-ES" dirty="0" smtClean="0"/>
                        <a:t>48,7</a:t>
                      </a:r>
                      <a:endParaRPr lang="es-ES" dirty="0"/>
                    </a:p>
                  </a:txBody>
                  <a:tcPr/>
                </a:tc>
                <a:tc>
                  <a:txBody>
                    <a:bodyPr/>
                    <a:lstStyle/>
                    <a:p>
                      <a:pPr algn="ctr"/>
                      <a:r>
                        <a:rPr lang="es-ES" dirty="0" smtClean="0"/>
                        <a:t>79,1</a:t>
                      </a:r>
                      <a:endParaRPr lang="es-ES" dirty="0"/>
                    </a:p>
                  </a:txBody>
                  <a:tcPr/>
                </a:tc>
              </a:tr>
              <a:tr h="370840">
                <a:tc>
                  <a:txBody>
                    <a:bodyPr/>
                    <a:lstStyle/>
                    <a:p>
                      <a:r>
                        <a:rPr lang="es-ES" dirty="0" smtClean="0"/>
                        <a:t>18 años</a:t>
                      </a:r>
                      <a:endParaRPr lang="es-ES" dirty="0"/>
                    </a:p>
                  </a:txBody>
                  <a:tcPr/>
                </a:tc>
                <a:tc>
                  <a:txBody>
                    <a:bodyPr/>
                    <a:lstStyle/>
                    <a:p>
                      <a:pPr algn="ctr"/>
                      <a:r>
                        <a:rPr lang="es-ES" dirty="0" smtClean="0"/>
                        <a:t>53,6</a:t>
                      </a:r>
                      <a:endParaRPr lang="es-ES" dirty="0"/>
                    </a:p>
                  </a:txBody>
                  <a:tcPr/>
                </a:tc>
                <a:tc>
                  <a:txBody>
                    <a:bodyPr/>
                    <a:lstStyle/>
                    <a:p>
                      <a:pPr algn="ctr"/>
                      <a:r>
                        <a:rPr lang="es-ES" dirty="0" smtClean="0"/>
                        <a:t>63,4</a:t>
                      </a:r>
                      <a:endParaRPr lang="es-ES" dirty="0"/>
                    </a:p>
                  </a:txBody>
                  <a:tcPr/>
                </a:tc>
                <a:tc>
                  <a:txBody>
                    <a:bodyPr/>
                    <a:lstStyle/>
                    <a:p>
                      <a:pPr algn="ctr"/>
                      <a:r>
                        <a:rPr lang="es-ES" dirty="0" smtClean="0"/>
                        <a:t>60,1</a:t>
                      </a:r>
                      <a:endParaRPr lang="es-ES" dirty="0"/>
                    </a:p>
                  </a:txBody>
                  <a:tcPr/>
                </a:tc>
              </a:tr>
              <a:tr h="370840">
                <a:tc>
                  <a:txBody>
                    <a:bodyPr/>
                    <a:lstStyle/>
                    <a:p>
                      <a:r>
                        <a:rPr lang="es-ES" dirty="0" smtClean="0"/>
                        <a:t>19 o</a:t>
                      </a:r>
                      <a:r>
                        <a:rPr lang="es-ES" baseline="0" dirty="0" smtClean="0"/>
                        <a:t> más</a:t>
                      </a:r>
                      <a:endParaRPr lang="es-ES" dirty="0"/>
                    </a:p>
                  </a:txBody>
                  <a:tcPr/>
                </a:tc>
                <a:tc>
                  <a:txBody>
                    <a:bodyPr/>
                    <a:lstStyle/>
                    <a:p>
                      <a:pPr algn="ctr"/>
                      <a:r>
                        <a:rPr lang="es-ES" dirty="0" smtClean="0"/>
                        <a:t>43,5</a:t>
                      </a:r>
                      <a:endParaRPr lang="es-ES" dirty="0"/>
                    </a:p>
                  </a:txBody>
                  <a:tcPr/>
                </a:tc>
                <a:tc>
                  <a:txBody>
                    <a:bodyPr/>
                    <a:lstStyle/>
                    <a:p>
                      <a:pPr algn="ctr"/>
                      <a:r>
                        <a:rPr lang="es-ES" dirty="0" smtClean="0"/>
                        <a:t>56,7</a:t>
                      </a:r>
                      <a:endParaRPr lang="es-ES" dirty="0"/>
                    </a:p>
                  </a:txBody>
                  <a:tcPr/>
                </a:tc>
                <a:tc>
                  <a:txBody>
                    <a:bodyPr/>
                    <a:lstStyle/>
                    <a:p>
                      <a:pPr algn="ctr"/>
                      <a:r>
                        <a:rPr lang="es-ES" dirty="0" smtClean="0"/>
                        <a:t>51,4</a:t>
                      </a:r>
                      <a:endParaRPr lang="es-ES" dirty="0"/>
                    </a:p>
                  </a:txBody>
                  <a:tcPr/>
                </a:tc>
              </a:tr>
            </a:tbl>
          </a:graphicData>
        </a:graphic>
      </p:graphicFrame>
      <p:sp>
        <p:nvSpPr>
          <p:cNvPr id="10" name="9 CuadroTexto"/>
          <p:cNvSpPr txBox="1"/>
          <p:nvPr/>
        </p:nvSpPr>
        <p:spPr>
          <a:xfrm>
            <a:off x="323528" y="5940344"/>
            <a:ext cx="7992888" cy="369332"/>
          </a:xfrm>
          <a:prstGeom prst="rect">
            <a:avLst/>
          </a:prstGeom>
          <a:noFill/>
        </p:spPr>
        <p:txBody>
          <a:bodyPr wrap="square" rtlCol="0">
            <a:spAutoFit/>
          </a:bodyPr>
          <a:lstStyle/>
          <a:p>
            <a:r>
              <a:rPr lang="es-ES" dirty="0" smtClean="0"/>
              <a:t>Fuente: Instituto Deusto de Drogodependencias, UD, (2012): Drogas y Escuela VIII </a:t>
            </a:r>
            <a:endParaRPr lang="es-ES" dirty="0"/>
          </a:p>
        </p:txBody>
      </p:sp>
      <p:sp>
        <p:nvSpPr>
          <p:cNvPr id="11" name="10 Rectángulo"/>
          <p:cNvSpPr/>
          <p:nvPr/>
        </p:nvSpPr>
        <p:spPr>
          <a:xfrm>
            <a:off x="3131840" y="3068960"/>
            <a:ext cx="295232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xmlns="" val="2211319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1 Título"/>
          <p:cNvSpPr>
            <a:spLocks noGrp="1"/>
          </p:cNvSpPr>
          <p:nvPr>
            <p:ph type="title"/>
          </p:nvPr>
        </p:nvSpPr>
        <p:spPr/>
        <p:txBody>
          <a:bodyPr/>
          <a:lstStyle/>
          <a:p>
            <a:r>
              <a:rPr lang="es-ES" sz="2800" smtClean="0"/>
              <a:t>Evolución del consumo de cannabis entre población de 14 y más años en Donostia-San Sebastian</a:t>
            </a:r>
          </a:p>
        </p:txBody>
      </p:sp>
      <p:graphicFrame>
        <p:nvGraphicFramePr>
          <p:cNvPr id="5122" name="3 Marcador de contenido"/>
          <p:cNvGraphicFramePr>
            <a:graphicFrameLocks noGrp="1"/>
          </p:cNvGraphicFramePr>
          <p:nvPr>
            <p:ph sz="half" idx="1"/>
          </p:nvPr>
        </p:nvGraphicFramePr>
        <p:xfrm>
          <a:off x="406400" y="1549400"/>
          <a:ext cx="4140200" cy="4627563"/>
        </p:xfrm>
        <a:graphic>
          <a:graphicData uri="http://schemas.openxmlformats.org/presentationml/2006/ole">
            <p:oleObj spid="_x0000_s10264" r:id="rId3" imgW="4139543" imgH="4627265" progId="Excel.Chart.8">
              <p:embed/>
            </p:oleObj>
          </a:graphicData>
        </a:graphic>
      </p:graphicFrame>
      <p:sp>
        <p:nvSpPr>
          <p:cNvPr id="5124" name="7 Marcador de contenido"/>
          <p:cNvSpPr>
            <a:spLocks noGrp="1"/>
          </p:cNvSpPr>
          <p:nvPr>
            <p:ph sz="half" idx="2"/>
          </p:nvPr>
        </p:nvSpPr>
        <p:spPr>
          <a:xfrm>
            <a:off x="4648200" y="1600200"/>
            <a:ext cx="4171950" cy="4997450"/>
          </a:xfrm>
        </p:spPr>
        <p:txBody>
          <a:bodyPr/>
          <a:lstStyle/>
          <a:p>
            <a:r>
              <a:rPr lang="es-ES" sz="1800" smtClean="0"/>
              <a:t>El cannabis experimenta un decrecimiento en todas sus prevalencias, tanto en el uso experimental como en los usos más recientes y frecuentes; </a:t>
            </a:r>
          </a:p>
          <a:p>
            <a:r>
              <a:rPr lang="es-ES" sz="1800" smtClean="0"/>
              <a:t>tras varios años de crecimiento continuado, y con las tasas más elevadas que se alcanzaron a mediados de la primera década de los años 2000, el consumo ha descendido situándose a niveles de mediados de los años 90, pero no llega a descender hasta los niveles de los primeros años de los años 90, cuando el consumo descendió a niveles históricos desde que se mide este consumo. </a:t>
            </a:r>
          </a:p>
          <a:p>
            <a:endParaRPr lang="es-ES" sz="1800" smtClean="0"/>
          </a:p>
          <a:p>
            <a:pPr>
              <a:buFont typeface="Arial" pitchFamily="34" charset="0"/>
              <a:buNone/>
            </a:pPr>
            <a:endParaRPr lang="es-ES" sz="1800" smtClean="0"/>
          </a:p>
        </p:txBody>
      </p:sp>
    </p:spTree>
    <p:extLst>
      <p:ext uri="{BB962C8B-B14F-4D97-AF65-F5344CB8AC3E}">
        <p14:creationId xmlns:p14="http://schemas.microsoft.com/office/powerpoint/2010/main" xmlns="" val="1961572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extLst>
              <p:ext uri="{D42A27DB-BD31-4B8C-83A1-F6EECF244321}">
                <p14:modId xmlns:p14="http://schemas.microsoft.com/office/powerpoint/2010/main" xmlns="" val="3056793783"/>
              </p:ext>
            </p:extLst>
          </p:nvPr>
        </p:nvGraphicFramePr>
        <p:xfrm>
          <a:off x="667331" y="764704"/>
          <a:ext cx="7632848"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323528" y="5940344"/>
            <a:ext cx="7992888" cy="369332"/>
          </a:xfrm>
          <a:prstGeom prst="rect">
            <a:avLst/>
          </a:prstGeom>
          <a:noFill/>
        </p:spPr>
        <p:txBody>
          <a:bodyPr wrap="square" rtlCol="0">
            <a:spAutoFit/>
          </a:bodyPr>
          <a:lstStyle/>
          <a:p>
            <a:r>
              <a:rPr lang="es-ES" dirty="0" smtClean="0"/>
              <a:t>Fuente: Instituto Deusto de Drogodependencias, UD, (2012): Drogas y Escuela VIII </a:t>
            </a:r>
            <a:endParaRPr lang="es-ES" dirty="0"/>
          </a:p>
        </p:txBody>
      </p:sp>
      <p:sp>
        <p:nvSpPr>
          <p:cNvPr id="2" name="1 CuadroTexto"/>
          <p:cNvSpPr txBox="1"/>
          <p:nvPr/>
        </p:nvSpPr>
        <p:spPr>
          <a:xfrm>
            <a:off x="323528" y="332656"/>
            <a:ext cx="8496944" cy="707886"/>
          </a:xfrm>
          <a:prstGeom prst="rect">
            <a:avLst/>
          </a:prstGeom>
          <a:noFill/>
        </p:spPr>
        <p:txBody>
          <a:bodyPr wrap="square" rtlCol="0">
            <a:spAutoFit/>
          </a:bodyPr>
          <a:lstStyle/>
          <a:p>
            <a:r>
              <a:rPr lang="es-ES" sz="2000" b="1" dirty="0"/>
              <a:t>Evolución del consumo de </a:t>
            </a:r>
            <a:r>
              <a:rPr lang="es-ES" sz="2000" b="1" dirty="0" smtClean="0"/>
              <a:t>cannabis  </a:t>
            </a:r>
            <a:r>
              <a:rPr lang="es-ES" sz="2000" b="1" dirty="0"/>
              <a:t>según </a:t>
            </a:r>
            <a:r>
              <a:rPr lang="es-ES" sz="2000" b="1" dirty="0" smtClean="0"/>
              <a:t>categorías </a:t>
            </a:r>
            <a:r>
              <a:rPr lang="es-ES" sz="2000" b="1" dirty="0"/>
              <a:t>de consumo</a:t>
            </a:r>
          </a:p>
          <a:p>
            <a:endParaRPr lang="es-ES" sz="2000" b="1" dirty="0"/>
          </a:p>
        </p:txBody>
      </p:sp>
    </p:spTree>
    <p:extLst>
      <p:ext uri="{BB962C8B-B14F-4D97-AF65-F5344CB8AC3E}">
        <p14:creationId xmlns:p14="http://schemas.microsoft.com/office/powerpoint/2010/main" xmlns="" val="1339504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3916</TotalTime>
  <Words>1810</Words>
  <Application>Microsoft Office PowerPoint</Application>
  <PresentationFormat>Presentación en pantalla (4:3)</PresentationFormat>
  <Paragraphs>571</Paragraphs>
  <Slides>27</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27</vt:i4>
      </vt:variant>
    </vt:vector>
  </HeadingPairs>
  <TitlesOfParts>
    <vt:vector size="30" baseType="lpstr">
      <vt:lpstr>Tema de Office</vt:lpstr>
      <vt:lpstr>Gráfico de Microsoft Office Excel</vt:lpstr>
      <vt:lpstr>Gráfico</vt:lpstr>
      <vt:lpstr>Los consumos adolescentes de cannabis y sus riesgos: ¿Quién consume a quien?</vt:lpstr>
      <vt:lpstr>El cannabis</vt:lpstr>
      <vt:lpstr>Prevalencia del consumo de cannabis escolares CAPV (12 y más años)</vt:lpstr>
      <vt:lpstr>Dicho en datos absolutos… del conjunto de escolares de ESO, Bachiller, FP y PCPI</vt:lpstr>
      <vt:lpstr>Prevalencia del consumo de cannabis en función de la edad y género</vt:lpstr>
      <vt:lpstr>Consumo de cannabis experiencial en función de la edad y género.</vt:lpstr>
      <vt:lpstr>Consumo de cannabis en el último año en función de la edad y sexo.</vt:lpstr>
      <vt:lpstr>Evolución del consumo de cannabis entre población de 14 y más años en Donostia-San Sebastian</vt:lpstr>
      <vt:lpstr>Diapositiva 9</vt:lpstr>
      <vt:lpstr>Comparación del consumo de cannabis en  Drogas y Escuela VIII (CAPV), ESPAD(Europa y España, Gran Bretaña) y EE.U para estudiantes de 15-16 años </vt:lpstr>
      <vt:lpstr>Consumo de otras drogas ilegales (no incluye cannabis)</vt:lpstr>
      <vt:lpstr>Consumo experimental (a lo largo de la vida) drogas ilegales</vt:lpstr>
      <vt:lpstr>Comparación de la edad media de iniciación: CAPV 2006-2011. (Medias)</vt:lpstr>
      <vt:lpstr>Edad media de experimentación con las sustancias (Medias)</vt:lpstr>
      <vt:lpstr>Algunas relaciones nada casuales, aunque si causales…</vt:lpstr>
      <vt:lpstr>Percepción de riesgo asociado al consumo de drogas  (Medias y porcentajes) </vt:lpstr>
      <vt:lpstr>Ventajas o beneficios percibidos por el consumo de drogas (Medias y porcentajes)</vt:lpstr>
      <vt:lpstr>Desvelemos el misterio…</vt:lpstr>
      <vt:lpstr>Consumo de cannabis en función del riesgo percibido (% horizontales)</vt:lpstr>
      <vt:lpstr>Consumo de cannabis en función de las ventajas o beneficios percibidos  (% Horizontales)</vt:lpstr>
      <vt:lpstr>Algunas variables a considerar</vt:lpstr>
      <vt:lpstr>Dinero para gastos semanales</vt:lpstr>
      <vt:lpstr>Consumo de cannabis en función de salidas nocturnas. En % hor.</vt:lpstr>
      <vt:lpstr>Algunas reflexiones al hilo de lo expuesto</vt:lpstr>
      <vt:lpstr>Diapositiva 25</vt:lpstr>
      <vt:lpstr>Diapositiva 26</vt:lpstr>
      <vt:lpstr>Mila Esker!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Comparecencia en el Parlamento</dc:title>
  <dc:creator>laespada martínez mª teresa</dc:creator>
  <cp:lastModifiedBy>Juan Carlos</cp:lastModifiedBy>
  <cp:revision>56</cp:revision>
  <dcterms:created xsi:type="dcterms:W3CDTF">2013-10-09T16:31:01Z</dcterms:created>
  <dcterms:modified xsi:type="dcterms:W3CDTF">2013-12-17T09:51:03Z</dcterms:modified>
</cp:coreProperties>
</file>